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0"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iEK7na/Ayz/9HJDVYHfM2xAdo4S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customschemas.google.com/relationships/presentationmetadata" Target="metadata"/><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 name="Google Shape;6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20c5bc9b9c4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g20c5bc9b9c4_0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g20c5bc9b9c4_0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20c5bc9b9c4_0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g20c5bc9b9c4_0_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2" name="Google Shape;142;g20c5bc9b9c4_0_6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20c5bc9b9c4_0_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g20c5bc9b9c4_0_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 name="Google Shape;151;g20c5bc9b9c4_0_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20c5bc9b9c4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g20c5bc9b9c4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 name="Google Shape;159;g20c5bc9b9c4_0_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0c5bc9b9c4_0_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g20c5bc9b9c4_0_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7" name="Google Shape;167;g20c5bc9b9c4_0_7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20c5bc9b9c4_0_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3" name="Google Shape;173;g20c5bc9b9c4_0_9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 name="Google Shape;174;g20c5bc9b9c4_0_9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0c5bc9b9c4_0_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g20c5bc9b9c4_0_1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1" name="Google Shape;181;g20c5bc9b9c4_0_1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0c5bc9b9c4_0_1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g20c5bc9b9c4_0_1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0" name="Google Shape;190;g20c5bc9b9c4_0_1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9" name="Google Shape;6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20c5bc9b9c4_0_1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 name="Google Shape;76;g20c5bc9b9c4_0_1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 name="Google Shape;77;g20c5bc9b9c4_0_1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e05755dece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 name="Google Shape;84;g1e05755dece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5" name="Google Shape;85;g1e05755dece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20c5bc9b9c4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g20c5bc9b9c4_0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g20c5bc9b9c4_0_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20c5bc9b9c4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g20c5bc9b9c4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1" name="Google Shape;101;g20c5bc9b9c4_0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0c5bc9b9c4_0_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20c5bc9b9c4_0_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 name="Google Shape;108;g20c5bc9b9c4_0_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20c5bc9b9c4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g20c5bc9b9c4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7" name="Google Shape;117;g20c5bc9b9c4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20c5bc9b9c4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g20c5bc9b9c4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7" name="Google Shape;127;g20c5bc9b9c4_0_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obj">
  <p:cSld name="OBJECT">
    <p:spTree>
      <p:nvGrpSpPr>
        <p:cNvPr id="1" name="Shape 14"/>
        <p:cNvGrpSpPr/>
        <p:nvPr/>
      </p:nvGrpSpPr>
      <p:grpSpPr>
        <a:xfrm>
          <a:off x="0" y="0"/>
          <a:ext cx="0" cy="0"/>
          <a:chOff x="0" y="0"/>
          <a:chExt cx="0" cy="0"/>
        </a:xfrm>
      </p:grpSpPr>
      <p:sp>
        <p:nvSpPr>
          <p:cNvPr id="15" name="Google Shape;15;p9"/>
          <p:cNvSpPr txBox="1">
            <a:spLocks noGrp="1"/>
          </p:cNvSpPr>
          <p:nvPr>
            <p:ph type="title"/>
          </p:nvPr>
        </p:nvSpPr>
        <p:spPr>
          <a:xfrm>
            <a:off x="5593080" y="1395542"/>
            <a:ext cx="6035040" cy="154305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000"/>
              <a:buFont typeface="Rockwell"/>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9"/>
          <p:cNvSpPr txBox="1">
            <a:spLocks noGrp="1"/>
          </p:cNvSpPr>
          <p:nvPr>
            <p:ph type="body" idx="1"/>
          </p:nvPr>
        </p:nvSpPr>
        <p:spPr>
          <a:xfrm>
            <a:off x="5593080" y="3104421"/>
            <a:ext cx="6035040" cy="1543050"/>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Clr>
                <a:schemeClr val="dk1"/>
              </a:buClr>
              <a:buSzPts val="2400"/>
              <a:buNone/>
              <a:defRPr>
                <a:latin typeface="Trebuchet MS"/>
                <a:ea typeface="Trebuchet MS"/>
                <a:cs typeface="Trebuchet MS"/>
                <a:sym typeface="Trebuchet MS"/>
              </a:defRPr>
            </a:lvl1pPr>
            <a:lvl2pPr marL="914400" lvl="1" indent="-228600" algn="l">
              <a:lnSpc>
                <a:spcPct val="90000"/>
              </a:lnSpc>
              <a:spcBef>
                <a:spcPts val="500"/>
              </a:spcBef>
              <a:spcAft>
                <a:spcPts val="0"/>
              </a:spcAft>
              <a:buClr>
                <a:schemeClr val="dk1"/>
              </a:buClr>
              <a:buSzPts val="1800"/>
              <a:buNone/>
              <a:defRPr/>
            </a:lvl2pPr>
            <a:lvl3pPr marL="1371600" lvl="2" indent="-228600" algn="l">
              <a:lnSpc>
                <a:spcPct val="90000"/>
              </a:lnSpc>
              <a:spcBef>
                <a:spcPts val="500"/>
              </a:spcBef>
              <a:spcAft>
                <a:spcPts val="0"/>
              </a:spcAft>
              <a:buClr>
                <a:schemeClr val="dk1"/>
              </a:buClr>
              <a:buSzPts val="18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3"/>
        <p:cNvGrpSpPr/>
        <p:nvPr/>
      </p:nvGrpSpPr>
      <p:grpSpPr>
        <a:xfrm>
          <a:off x="0" y="0"/>
          <a:ext cx="0" cy="0"/>
          <a:chOff x="0" y="0"/>
          <a:chExt cx="0" cy="0"/>
        </a:xfrm>
      </p:grpSpPr>
      <p:sp>
        <p:nvSpPr>
          <p:cNvPr id="54" name="Google Shape;54;p18"/>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8"/>
          <p:cNvSpPr txBox="1">
            <a:spLocks noGrp="1"/>
          </p:cNvSpPr>
          <p:nvPr>
            <p:ph type="body" idx="1"/>
          </p:nvPr>
        </p:nvSpPr>
        <p:spPr>
          <a:xfrm rot="5400000">
            <a:off x="4136641" y="-1868936"/>
            <a:ext cx="3907218" cy="109728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56"/>
        <p:cNvGrpSpPr/>
        <p:nvPr/>
      </p:nvGrpSpPr>
      <p:grpSpPr>
        <a:xfrm>
          <a:off x="0" y="0"/>
          <a:ext cx="0" cy="0"/>
          <a:chOff x="0" y="0"/>
          <a:chExt cx="0" cy="0"/>
        </a:xfrm>
      </p:grpSpPr>
      <p:sp>
        <p:nvSpPr>
          <p:cNvPr id="57" name="Google Shape;57;p19"/>
          <p:cNvSpPr txBox="1">
            <a:spLocks noGrp="1"/>
          </p:cNvSpPr>
          <p:nvPr>
            <p:ph type="title"/>
          </p:nvPr>
        </p:nvSpPr>
        <p:spPr>
          <a:xfrm rot="5400000">
            <a:off x="7784951" y="1650131"/>
            <a:ext cx="5198913"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9"/>
          <p:cNvSpPr txBox="1">
            <a:spLocks noGrp="1"/>
          </p:cNvSpPr>
          <p:nvPr>
            <p:ph type="body" idx="1"/>
          </p:nvPr>
        </p:nvSpPr>
        <p:spPr>
          <a:xfrm rot="5400000">
            <a:off x="1760836" y="-902569"/>
            <a:ext cx="5198913"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sp>
        <p:nvSpPr>
          <p:cNvPr id="23" name="Google Shape;23;p11"/>
          <p:cNvSpPr txBox="1">
            <a:spLocks noGrp="1"/>
          </p:cNvSpPr>
          <p:nvPr>
            <p:ph type="title"/>
          </p:nvPr>
        </p:nvSpPr>
        <p:spPr>
          <a:xfrm>
            <a:off x="586595" y="365125"/>
            <a:ext cx="10972800" cy="109728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1"/>
          <p:cNvSpPr txBox="1">
            <a:spLocks noGrp="1"/>
          </p:cNvSpPr>
          <p:nvPr>
            <p:ph type="body" idx="1"/>
          </p:nvPr>
        </p:nvSpPr>
        <p:spPr>
          <a:xfrm>
            <a:off x="586596" y="1665369"/>
            <a:ext cx="10972800" cy="397630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1">
  <p:cSld name="Title and Content">
    <p:spTree>
      <p:nvGrpSpPr>
        <p:cNvPr id="1" name="Shape 25"/>
        <p:cNvGrpSpPr/>
        <p:nvPr/>
      </p:nvGrpSpPr>
      <p:grpSpPr>
        <a:xfrm>
          <a:off x="0" y="0"/>
          <a:ext cx="0" cy="0"/>
          <a:chOff x="0" y="0"/>
          <a:chExt cx="0" cy="0"/>
        </a:xfrm>
      </p:grpSpPr>
      <p:sp>
        <p:nvSpPr>
          <p:cNvPr id="26" name="Google Shape;26;g1e05755dece_0_136"/>
          <p:cNvSpPr txBox="1">
            <a:spLocks noGrp="1"/>
          </p:cNvSpPr>
          <p:nvPr>
            <p:ph type="title"/>
          </p:nvPr>
        </p:nvSpPr>
        <p:spPr>
          <a:xfrm>
            <a:off x="0" y="0"/>
            <a:ext cx="12192000" cy="990600"/>
          </a:xfrm>
          <a:prstGeom prst="rect">
            <a:avLst/>
          </a:prstGeom>
          <a:solidFill>
            <a:srgbClr val="0F243E"/>
          </a:solid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4400"/>
              <a:buFont typeface="Times New Roman"/>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g1e05755dece_0_136"/>
          <p:cNvSpPr txBox="1">
            <a:spLocks noGrp="1"/>
          </p:cNvSpPr>
          <p:nvPr>
            <p:ph type="sldNum" idx="12"/>
          </p:nvPr>
        </p:nvSpPr>
        <p:spPr>
          <a:xfrm>
            <a:off x="8737600" y="6356355"/>
            <a:ext cx="28449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pic>
        <p:nvPicPr>
          <p:cNvPr id="28" name="Google Shape;28;g1e05755dece_0_136"/>
          <p:cNvPicPr preferRelativeResize="0"/>
          <p:nvPr/>
        </p:nvPicPr>
        <p:blipFill rotWithShape="1">
          <a:blip r:embed="rId2">
            <a:alphaModFix/>
          </a:blip>
          <a:srcRect/>
          <a:stretch/>
        </p:blipFill>
        <p:spPr>
          <a:xfrm>
            <a:off x="609600" y="6126168"/>
            <a:ext cx="2392694" cy="640080"/>
          </a:xfrm>
          <a:prstGeom prst="rect">
            <a:avLst/>
          </a:prstGeom>
          <a:noFill/>
          <a:ln>
            <a:noFill/>
          </a:ln>
        </p:spPr>
      </p:pic>
      <p:sp>
        <p:nvSpPr>
          <p:cNvPr id="29" name="Google Shape;29;g1e05755dece_0_136"/>
          <p:cNvSpPr txBox="1">
            <a:spLocks noGrp="1"/>
          </p:cNvSpPr>
          <p:nvPr>
            <p:ph type="body" idx="1"/>
          </p:nvPr>
        </p:nvSpPr>
        <p:spPr>
          <a:xfrm>
            <a:off x="592508" y="1295400"/>
            <a:ext cx="10972800" cy="4526100"/>
          </a:xfrm>
          <a:prstGeom prst="rect">
            <a:avLst/>
          </a:prstGeom>
          <a:noFill/>
          <a:ln>
            <a:noFill/>
          </a:ln>
        </p:spPr>
        <p:txBody>
          <a:bodyPr spcFirstLastPara="1" wrap="square" lIns="91425" tIns="45700" rIns="91425" bIns="45700" anchor="t" anchorCtr="0">
            <a:normAutofit/>
          </a:bodyPr>
          <a:lstStyle>
            <a:lvl1pPr marL="457200" lvl="0" indent="-457200" algn="l">
              <a:lnSpc>
                <a:spcPct val="100000"/>
              </a:lnSpc>
              <a:spcBef>
                <a:spcPts val="0"/>
              </a:spcBef>
              <a:spcAft>
                <a:spcPts val="0"/>
              </a:spcAft>
              <a:buClr>
                <a:srgbClr val="002060"/>
              </a:buClr>
              <a:buSzPts val="3600"/>
              <a:buFont typeface="Noto Sans Symbols"/>
              <a:buChar char="▪"/>
              <a:defRPr/>
            </a:lvl1pPr>
            <a:lvl2pPr marL="914400" lvl="1" indent="-431800" algn="l">
              <a:lnSpc>
                <a:spcPct val="100000"/>
              </a:lnSpc>
              <a:spcBef>
                <a:spcPts val="1200"/>
              </a:spcBef>
              <a:spcAft>
                <a:spcPts val="0"/>
              </a:spcAft>
              <a:buClr>
                <a:srgbClr val="002060"/>
              </a:buClr>
              <a:buSzPts val="3200"/>
              <a:buFont typeface="Arial"/>
              <a:buChar char="•"/>
              <a:defRPr/>
            </a:lvl2pPr>
            <a:lvl3pPr marL="1371600" lvl="2" indent="-388619" algn="l">
              <a:lnSpc>
                <a:spcPct val="100000"/>
              </a:lnSpc>
              <a:spcBef>
                <a:spcPts val="1200"/>
              </a:spcBef>
              <a:spcAft>
                <a:spcPts val="0"/>
              </a:spcAft>
              <a:buClr>
                <a:srgbClr val="002060"/>
              </a:buClr>
              <a:buSzPts val="2520"/>
              <a:buFont typeface="Arial"/>
              <a:buChar char="»"/>
              <a:defRPr/>
            </a:lvl3pPr>
            <a:lvl4pPr marL="1828800" lvl="3" indent="-381000" algn="l">
              <a:lnSpc>
                <a:spcPct val="100000"/>
              </a:lnSpc>
              <a:spcBef>
                <a:spcPts val="1200"/>
              </a:spcBef>
              <a:spcAft>
                <a:spcPts val="0"/>
              </a:spcAft>
              <a:buClr>
                <a:schemeClr val="dk1"/>
              </a:buClr>
              <a:buSzPts val="2400"/>
              <a:buChar char="–"/>
              <a:defRPr/>
            </a:lvl4pPr>
            <a:lvl5pPr marL="2286000" lvl="4" indent="-342900" algn="l">
              <a:lnSpc>
                <a:spcPct val="100000"/>
              </a:lnSpc>
              <a:spcBef>
                <a:spcPts val="1200"/>
              </a:spcBef>
              <a:spcAft>
                <a:spcPts val="0"/>
              </a:spcAft>
              <a:buClr>
                <a:schemeClr val="dk1"/>
              </a:buClr>
              <a:buSzPts val="1800"/>
              <a:buChar char="»"/>
              <a:defRPr/>
            </a:lvl5pPr>
            <a:lvl6pPr marL="2743200" lvl="5" indent="-342900" algn="l">
              <a:lnSpc>
                <a:spcPct val="100000"/>
              </a:lnSpc>
              <a:spcBef>
                <a:spcPts val="120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12"/>
          <p:cNvSpPr txBox="1">
            <a:spLocks noGrp="1"/>
          </p:cNvSpPr>
          <p:nvPr>
            <p:ph type="title"/>
          </p:nvPr>
        </p:nvSpPr>
        <p:spPr>
          <a:xfrm>
            <a:off x="609600" y="907481"/>
            <a:ext cx="109728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000"/>
              <a:buFont typeface="Rockwell"/>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body" idx="1"/>
          </p:nvPr>
        </p:nvSpPr>
        <p:spPr>
          <a:xfrm>
            <a:off x="609600" y="3760218"/>
            <a:ext cx="10972800" cy="174343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800"/>
              <a:buNone/>
              <a:defRPr sz="2800">
                <a:solidFill>
                  <a:srgbClr val="7F7F7F"/>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3"/>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3"/>
          <p:cNvSpPr txBox="1">
            <a:spLocks noGrp="1"/>
          </p:cNvSpPr>
          <p:nvPr>
            <p:ph type="body" idx="1"/>
          </p:nvPr>
        </p:nvSpPr>
        <p:spPr>
          <a:xfrm>
            <a:off x="603850" y="1592712"/>
            <a:ext cx="5303520" cy="4005831"/>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3"/>
          <p:cNvSpPr txBox="1">
            <a:spLocks noGrp="1"/>
          </p:cNvSpPr>
          <p:nvPr>
            <p:ph type="body" idx="2"/>
          </p:nvPr>
        </p:nvSpPr>
        <p:spPr>
          <a:xfrm>
            <a:off x="6284632" y="1580911"/>
            <a:ext cx="5303520" cy="4005831"/>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609600" y="32575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609600" y="1597819"/>
            <a:ext cx="530351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800"/>
              <a:buNone/>
              <a:defRPr sz="28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0" name="Google Shape;40;p14"/>
          <p:cNvSpPr txBox="1">
            <a:spLocks noGrp="1"/>
          </p:cNvSpPr>
          <p:nvPr>
            <p:ph type="body" idx="2"/>
          </p:nvPr>
        </p:nvSpPr>
        <p:spPr>
          <a:xfrm>
            <a:off x="609598" y="2505075"/>
            <a:ext cx="5303520" cy="3122760"/>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1"/>
              </a:buClr>
              <a:buSzPts val="2400"/>
              <a:buChar char="•"/>
              <a:defRPr sz="2400"/>
            </a:lvl1pPr>
            <a:lvl2pPr marL="914400" lvl="1" indent="-355600" algn="l">
              <a:lnSpc>
                <a:spcPct val="90000"/>
              </a:lnSpc>
              <a:spcBef>
                <a:spcPts val="500"/>
              </a:spcBef>
              <a:spcAft>
                <a:spcPts val="0"/>
              </a:spcAft>
              <a:buClr>
                <a:schemeClr val="dk1"/>
              </a:buClr>
              <a:buSzPts val="2000"/>
              <a:buChar char="•"/>
              <a:defRPr sz="20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14"/>
          <p:cNvSpPr txBox="1">
            <a:spLocks noGrp="1"/>
          </p:cNvSpPr>
          <p:nvPr>
            <p:ph type="body" idx="3"/>
          </p:nvPr>
        </p:nvSpPr>
        <p:spPr>
          <a:xfrm>
            <a:off x="6278880" y="1597819"/>
            <a:ext cx="530352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800"/>
              <a:buNone/>
              <a:defRPr sz="28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2" name="Google Shape;42;p14"/>
          <p:cNvSpPr txBox="1">
            <a:spLocks noGrp="1"/>
          </p:cNvSpPr>
          <p:nvPr>
            <p:ph type="body" idx="4"/>
          </p:nvPr>
        </p:nvSpPr>
        <p:spPr>
          <a:xfrm>
            <a:off x="6278880" y="2494648"/>
            <a:ext cx="5303520" cy="3127974"/>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1"/>
              </a:buClr>
              <a:buSzPts val="2400"/>
              <a:buChar char="•"/>
              <a:defRPr sz="2400"/>
            </a:lvl1pPr>
            <a:lvl2pPr marL="914400" lvl="1" indent="-355600" algn="l">
              <a:lnSpc>
                <a:spcPct val="90000"/>
              </a:lnSpc>
              <a:spcBef>
                <a:spcPts val="500"/>
              </a:spcBef>
              <a:spcAft>
                <a:spcPts val="0"/>
              </a:spcAft>
              <a:buClr>
                <a:schemeClr val="dk1"/>
              </a:buClr>
              <a:buSzPts val="2000"/>
              <a:buChar char="•"/>
              <a:defRPr sz="20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3"/>
        <p:cNvGrpSpPr/>
        <p:nvPr/>
      </p:nvGrpSpPr>
      <p:grpSpPr>
        <a:xfrm>
          <a:off x="0" y="0"/>
          <a:ext cx="0" cy="0"/>
          <a:chOff x="0" y="0"/>
          <a:chExt cx="0" cy="0"/>
        </a:xfrm>
      </p:grpSpPr>
      <p:sp>
        <p:nvSpPr>
          <p:cNvPr id="44" name="Google Shape;44;p15"/>
          <p:cNvSpPr txBox="1">
            <a:spLocks noGrp="1"/>
          </p:cNvSpPr>
          <p:nvPr>
            <p:ph type="title"/>
          </p:nvPr>
        </p:nvSpPr>
        <p:spPr>
          <a:xfrm>
            <a:off x="520610" y="457200"/>
            <a:ext cx="41148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Rockwel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5"/>
          <p:cNvSpPr txBox="1">
            <a:spLocks noGrp="1"/>
          </p:cNvSpPr>
          <p:nvPr>
            <p:ph type="body" idx="1"/>
          </p:nvPr>
        </p:nvSpPr>
        <p:spPr>
          <a:xfrm>
            <a:off x="5167223" y="457200"/>
            <a:ext cx="6504166" cy="514997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46" name="Google Shape;46;p15"/>
          <p:cNvSpPr txBox="1">
            <a:spLocks noGrp="1"/>
          </p:cNvSpPr>
          <p:nvPr>
            <p:ph type="body" idx="2"/>
          </p:nvPr>
        </p:nvSpPr>
        <p:spPr>
          <a:xfrm>
            <a:off x="520611" y="2057400"/>
            <a:ext cx="4114799" cy="35497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p:cSld name="Picture with Caption">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480383" y="457200"/>
            <a:ext cx="41148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Rockwel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6"/>
          <p:cNvSpPr txBox="1">
            <a:spLocks noGrp="1"/>
          </p:cNvSpPr>
          <p:nvPr>
            <p:ph type="body" idx="1"/>
          </p:nvPr>
        </p:nvSpPr>
        <p:spPr>
          <a:xfrm>
            <a:off x="480383" y="2057400"/>
            <a:ext cx="4114800" cy="35497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0" name="Google Shape;50;p16"/>
          <p:cNvSpPr>
            <a:spLocks noGrp="1"/>
          </p:cNvSpPr>
          <p:nvPr>
            <p:ph type="pic" idx="2"/>
          </p:nvPr>
        </p:nvSpPr>
        <p:spPr>
          <a:xfrm>
            <a:off x="5131429" y="457200"/>
            <a:ext cx="6539960" cy="5149970"/>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1"/>
        <p:cNvGrpSpPr/>
        <p:nvPr/>
      </p:nvGrpSpPr>
      <p:grpSpPr>
        <a:xfrm>
          <a:off x="0" y="0"/>
          <a:ext cx="0" cy="0"/>
          <a:chOff x="0" y="0"/>
          <a:chExt cx="0" cy="0"/>
        </a:xfrm>
      </p:grpSpPr>
      <p:sp>
        <p:nvSpPr>
          <p:cNvPr id="52" name="Google Shape;52;p17"/>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5829300" y="1370126"/>
            <a:ext cx="5486400" cy="1543050"/>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chemeClr val="dk1"/>
              </a:buClr>
              <a:buSzPts val="4000"/>
              <a:buFont typeface="Rockwell"/>
              <a:buNone/>
              <a:defRPr sz="4000" b="0" i="0" u="none" strike="noStrike" cap="none">
                <a:solidFill>
                  <a:schemeClr val="dk1"/>
                </a:solidFill>
                <a:latin typeface="Rockwell"/>
                <a:ea typeface="Rockwell"/>
                <a:cs typeface="Rockwell"/>
                <a:sym typeface="Rockwel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8"/>
          <p:cNvSpPr txBox="1">
            <a:spLocks noGrp="1"/>
          </p:cNvSpPr>
          <p:nvPr>
            <p:ph type="body" idx="1"/>
          </p:nvPr>
        </p:nvSpPr>
        <p:spPr>
          <a:xfrm>
            <a:off x="5829300" y="3104421"/>
            <a:ext cx="5524500" cy="154305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8"/>
          <p:cNvSpPr/>
          <p:nvPr/>
        </p:nvSpPr>
        <p:spPr>
          <a:xfrm>
            <a:off x="0" y="5852160"/>
            <a:ext cx="12192000" cy="1005840"/>
          </a:xfrm>
          <a:prstGeom prst="rect">
            <a:avLst/>
          </a:prstGeom>
          <a:solidFill>
            <a:srgbClr val="4E5FA5"/>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 name="Google Shape;13;p8" descr="Blue SCDE logo 2022"/>
          <p:cNvPicPr preferRelativeResize="0"/>
          <p:nvPr/>
        </p:nvPicPr>
        <p:blipFill rotWithShape="1">
          <a:blip r:embed="rId3">
            <a:alphaModFix/>
          </a:blip>
          <a:srcRect/>
          <a:stretch/>
        </p:blipFill>
        <p:spPr>
          <a:xfrm>
            <a:off x="1603832" y="1375776"/>
            <a:ext cx="3333928" cy="32716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
        <p:cNvGrpSpPr/>
        <p:nvPr/>
      </p:nvGrpSpPr>
      <p:grpSpPr>
        <a:xfrm>
          <a:off x="0" y="0"/>
          <a:ext cx="0" cy="0"/>
          <a:chOff x="0" y="0"/>
          <a:chExt cx="0" cy="0"/>
        </a:xfrm>
      </p:grpSpPr>
      <p:sp>
        <p:nvSpPr>
          <p:cNvPr id="18" name="Google Shape;18;p10"/>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000"/>
              <a:buFont typeface="Rockwell"/>
              <a:buNone/>
              <a:defRPr sz="4000" b="0" i="0" u="none" strike="noStrike" cap="none">
                <a:solidFill>
                  <a:schemeClr val="dk1"/>
                </a:solidFill>
                <a:latin typeface="Rockwell"/>
                <a:ea typeface="Rockwell"/>
                <a:cs typeface="Rockwell"/>
                <a:sym typeface="Rockwel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 name="Google Shape;19;p10"/>
          <p:cNvSpPr txBox="1">
            <a:spLocks noGrp="1"/>
          </p:cNvSpPr>
          <p:nvPr>
            <p:ph type="body" idx="1"/>
          </p:nvPr>
        </p:nvSpPr>
        <p:spPr>
          <a:xfrm>
            <a:off x="603850" y="1663855"/>
            <a:ext cx="10972800" cy="3907218"/>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Trebuchet MS"/>
                <a:ea typeface="Trebuchet MS"/>
                <a:cs typeface="Trebuchet MS"/>
                <a:sym typeface="Trebuchet MS"/>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Trebuchet MS"/>
                <a:ea typeface="Trebuchet MS"/>
                <a:cs typeface="Trebuchet MS"/>
                <a:sym typeface="Trebuchet MS"/>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Trebuchet MS"/>
                <a:ea typeface="Trebuchet MS"/>
                <a:cs typeface="Trebuchet MS"/>
                <a:sym typeface="Trebuchet MS"/>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 name="Google Shape;20;p10" descr="Blue footer bar with SCDE logo"/>
          <p:cNvSpPr/>
          <p:nvPr/>
        </p:nvSpPr>
        <p:spPr>
          <a:xfrm>
            <a:off x="0" y="5753953"/>
            <a:ext cx="12192000" cy="914400"/>
          </a:xfrm>
          <a:prstGeom prst="rect">
            <a:avLst/>
          </a:prstGeom>
          <a:solidFill>
            <a:srgbClr val="565BA7"/>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1" name="Google Shape;21;p10" descr="Blue SCDE logo in footer"/>
          <p:cNvPicPr preferRelativeResize="0"/>
          <p:nvPr/>
        </p:nvPicPr>
        <p:blipFill rotWithShape="1">
          <a:blip r:embed="rId12">
            <a:alphaModFix/>
          </a:blip>
          <a:srcRect/>
          <a:stretch/>
        </p:blipFill>
        <p:spPr>
          <a:xfrm>
            <a:off x="10506366" y="5662513"/>
            <a:ext cx="1118153" cy="109728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nam10.safelinks.protection.outlook.com/?url=https%3A%2F%2Fed.sc.gov%2Fdata%2Finformation-systems%2Fpower-school%2Fsis-documents%2Fecollect-portal-access-sc%2F&amp;data=05%7C01%7Cwstephens%40ed.sc.gov%7C77d319273122443ba19d08db09ed79f6%7C2704e2c529f54f7eb91cbd56f0685995%7C0%7C0%7C638114687835134366%7CUnknown%7CTWFpbGZsb3d8eyJWIjoiMC4wLjAwMDAiLCJQIjoiV2luMzIiLCJBTiI6Ik1haWwiLCJXVCI6Mn0%3D%7C3000%7C%7C%7C&amp;sdata=rse9v9ltydGgCw44tJtRyxsGiueoLQdQky5xouhawRk%3D&amp;reserved=0"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nam10.safelinks.protection.outlook.com/?url=https%3A%2F%2Fed.sc.gov%2Fdata%2Finformation-systems%2Faccountability-resources%2Fclimate-surveys-ecollect-forms%2F&amp;data=05%7C01%7Cwstephens%40ed.sc.gov%7C77d319273122443ba19d08db09ed79f6%7C2704e2c529f54f7eb91cbd56f0685995%7C0%7C0%7C638114687835134366%7CUnknown%7CTWFpbGZsb3d8eyJWIjoiMC4wLjAwMDAiLCJQIjoiV2luMzIiLCJBTiI6Ik1haWwiLCJXVCI6Mn0%3D%7C3000%7C%7C%7C&amp;sdata=e23Vb0m7%2FVITKtYh%2BJ%2Bc24v3r0m5TDEkJABjoh9DpeA%3D&amp;reserved=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nam10.safelinks.protection.outlook.com/?url=https%3A%2F%2Fed.sc.gov%2Fdata%2Finformation-systems%2Fpower-school%2Fsis-documents%2Fecollect-portal-access-sc%2F&amp;data=05%7C01%7Cwstephens%40ed.sc.gov%7C77d319273122443ba19d08db09ed79f6%7C2704e2c529f54f7eb91cbd56f0685995%7C0%7C0%7C638114687835134366%7CUnknown%7CTWFpbGZsb3d8eyJWIjoiMC4wLjAwMDAiLCJQIjoiV2luMzIiLCJBTiI6Ik1haWwiLCJXVCI6Mn0%3D%7C3000%7C%7C%7C&amp;sdata=rse9v9ltydGgCw44tJtRyxsGiueoLQdQky5xouhawRk%3D&amp;reserved=0"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s://nam10.safelinks.protection.outlook.com/?url=https%3A%2F%2Fed.sc.gov%2Fdata%2Finformation-systems%2Faccountability-resources%2Fclimate-surveys-ecollect-forms%2F&amp;data=05%7C01%7Cwstephens%40ed.sc.gov%7C77d319273122443ba19d08db09ed79f6%7C2704e2c529f54f7eb91cbd56f0685995%7C0%7C0%7C638114687835134366%7CUnknown%7CTWFpbGZsb3d8eyJWIjoiMC4wLjAwMDAiLCJQIjoiV2luMzIiLCJBTiI6Ik1haWwiLCJXVCI6Mn0%3D%7C3000%7C%7C%7C&amp;sdata=e23Vb0m7%2FVITKtYh%2BJ%2Bc24v3r0m5TDEkJABjoh9DpeA%3D&amp;reserved=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d.sc.gov/newsroom/school-district-memoranda-archive/climate-survey-dates-for-2023/climate-survey-dates-for-2023-memo/"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hyperlink" Target="https://help.powerschoo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hyperlink" Target="https://ed.sc.gov/data/information-systems/accountability-resources/climate-surveys-ecollect-form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nam10.safelinks.protection.outlook.com/?url=https%3A%2F%2Fed.sc.gov%2Fdata%2Finformation-systems%2Fpower-school%2Fsis-documents%2Fecollect-portal-access-sc%2F&amp;data=05%7C01%7Cwstephens%40ed.sc.gov%7C77d319273122443ba19d08db09ed79f6%7C2704e2c529f54f7eb91cbd56f0685995%7C0%7C0%7C638114687835134366%7CUnknown%7CTWFpbGZsb3d8eyJWIjoiMC4wLjAwMDAiLCJQIjoiV2luMzIiLCJBTiI6Ik1haWwiLCJXVCI6Mn0%3D%7C3000%7C%7C%7C&amp;sdata=rse9v9ltydGgCw44tJtRyxsGiueoLQdQky5xouhawRk%3D&amp;reserved=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nam10.safelinks.protection.outlook.com/?url=https%3A%2F%2Fed.sc.gov%2Fdata%2Finformation-systems%2Faccountability-resources%2Fclimate-surveys-ecollect-forms%2F&amp;data=05%7C01%7Cwstephens%40ed.sc.gov%7C77d319273122443ba19d08db09ed79f6%7C2704e2c529f54f7eb91cbd56f0685995%7C0%7C0%7C638114687835134366%7CUnknown%7CTWFpbGZsb3d8eyJWIjoiMC4wLjAwMDAiLCJQIjoiV2luMzIiLCJBTiI6Ik1haWwiLCJXVCI6Mn0%3D%7C3000%7C%7C%7C&amp;sdata=e23Vb0m7%2FVITKtYh%2BJ%2Bc24v3r0m5TDEkJABjoh9DpeA%3D&amp;reserved=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nam10.safelinks.protection.outlook.com/?url=https%3A%2F%2Fed.sc.gov%2Fdata%2Finformation-systems%2Fpower-school%2Fsis-documents%2Fecollect-portal-access-sc%2F&amp;data=05%7C01%7Cwstephens%40ed.sc.gov%7C77d319273122443ba19d08db09ed79f6%7C2704e2c529f54f7eb91cbd56f0685995%7C0%7C0%7C638114687835134366%7CUnknown%7CTWFpbGZsb3d8eyJWIjoiMC4wLjAwMDAiLCJQIjoiV2luMzIiLCJBTiI6Ik1haWwiLCJXVCI6Mn0%3D%7C3000%7C%7C%7C&amp;sdata=rse9v9ltydGgCw44tJtRyxsGiueoLQdQky5xouhawRk%3D&amp;reserved=0"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nam10.safelinks.protection.outlook.com/?url=https%3A%2F%2Fed.sc.gov%2Fdata%2Finformation-systems%2Faccountability-resources%2Fclimate-surveys-ecollect-forms%2F&amp;data=05%7C01%7Cwstephens%40ed.sc.gov%7C77d319273122443ba19d08db09ed79f6%7C2704e2c529f54f7eb91cbd56f0685995%7C0%7C0%7C638114687835134366%7CUnknown%7CTWFpbGZsb3d8eyJWIjoiMC4wLjAwMDAiLCJQIjoiV2luMzIiLCJBTiI6Ik1haWwiLCJXVCI6Mn0%3D%7C3000%7C%7C%7C&amp;sdata=e23Vb0m7%2FVITKtYh%2BJ%2Bc24v3r0m5TDEkJABjoh9DpeA%3D&amp;reserved=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
          <p:cNvSpPr txBox="1">
            <a:spLocks noGrp="1"/>
          </p:cNvSpPr>
          <p:nvPr>
            <p:ph type="title"/>
          </p:nvPr>
        </p:nvSpPr>
        <p:spPr>
          <a:xfrm>
            <a:off x="5593080" y="1395542"/>
            <a:ext cx="6035040" cy="154305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00000"/>
              </a:lnSpc>
              <a:spcBef>
                <a:spcPts val="0"/>
              </a:spcBef>
              <a:spcAft>
                <a:spcPts val="0"/>
              </a:spcAft>
              <a:buClr>
                <a:schemeClr val="dk1"/>
              </a:buClr>
              <a:buSzPct val="100000"/>
              <a:buFont typeface="Rockwell"/>
              <a:buNone/>
            </a:pPr>
            <a:r>
              <a:rPr lang="en-US"/>
              <a:t>ORDA Office Hour</a:t>
            </a:r>
            <a:endParaRPr/>
          </a:p>
          <a:p>
            <a:pPr marL="0" lvl="0" indent="0" algn="ctr" rtl="0">
              <a:lnSpc>
                <a:spcPct val="100000"/>
              </a:lnSpc>
              <a:spcBef>
                <a:spcPts val="0"/>
              </a:spcBef>
              <a:spcAft>
                <a:spcPts val="0"/>
              </a:spcAft>
              <a:buClr>
                <a:schemeClr val="dk1"/>
              </a:buClr>
              <a:buSzPct val="100000"/>
              <a:buFont typeface="Rockwell"/>
              <a:buNone/>
            </a:pPr>
            <a:r>
              <a:rPr lang="en-US"/>
              <a:t>School Climate Surveys and Ecollect</a:t>
            </a:r>
            <a:endParaRPr/>
          </a:p>
        </p:txBody>
      </p:sp>
      <p:sp>
        <p:nvSpPr>
          <p:cNvPr id="65" name="Google Shape;65;p1"/>
          <p:cNvSpPr txBox="1">
            <a:spLocks noGrp="1"/>
          </p:cNvSpPr>
          <p:nvPr>
            <p:ph type="body" idx="1"/>
          </p:nvPr>
        </p:nvSpPr>
        <p:spPr>
          <a:xfrm>
            <a:off x="5593080" y="3104421"/>
            <a:ext cx="6035040" cy="154305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2400"/>
              <a:buNone/>
            </a:pPr>
            <a:r>
              <a:rPr lang="en-US"/>
              <a:t>February 16, 2023</a:t>
            </a:r>
            <a:endParaRPr/>
          </a:p>
          <a:p>
            <a:pPr marL="0" lvl="0" indent="0" algn="ctr" rtl="0">
              <a:lnSpc>
                <a:spcPct val="100000"/>
              </a:lnSpc>
              <a:spcBef>
                <a:spcPts val="0"/>
              </a:spcBef>
              <a:spcAft>
                <a:spcPts val="0"/>
              </a:spcAft>
              <a:buClr>
                <a:schemeClr val="dk1"/>
              </a:buClr>
              <a:buSzPts val="2400"/>
              <a:buNone/>
            </a:pPr>
            <a:r>
              <a:rPr lang="en-US" sz="2400">
                <a:latin typeface="Trebuchet MS"/>
                <a:ea typeface="Trebuchet MS"/>
                <a:cs typeface="Trebuchet MS"/>
                <a:sym typeface="Trebuchet MS"/>
              </a:rPr>
              <a:t>Ellen Weaver</a:t>
            </a:r>
            <a:endParaRPr/>
          </a:p>
          <a:p>
            <a:pPr marL="0" lvl="0" indent="0" algn="ctr" rtl="0">
              <a:lnSpc>
                <a:spcPct val="100000"/>
              </a:lnSpc>
              <a:spcBef>
                <a:spcPts val="0"/>
              </a:spcBef>
              <a:spcAft>
                <a:spcPts val="0"/>
              </a:spcAft>
              <a:buClr>
                <a:schemeClr val="dk1"/>
              </a:buClr>
              <a:buSzPts val="2400"/>
              <a:buNone/>
            </a:pPr>
            <a:r>
              <a:rPr lang="en-US" sz="2400">
                <a:latin typeface="Trebuchet MS"/>
                <a:ea typeface="Trebuchet MS"/>
                <a:cs typeface="Trebuchet MS"/>
                <a:sym typeface="Trebuchet MS"/>
              </a:rPr>
              <a:t>State Superintendent of Education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20c5bc9b9c4_0_55"/>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Student Survey - Access Through Student Portal 2</a:t>
            </a:r>
            <a:endParaRPr dirty="0"/>
          </a:p>
        </p:txBody>
      </p:sp>
      <p:pic>
        <p:nvPicPr>
          <p:cNvPr id="3" name="Picture 2">
            <a:extLst>
              <a:ext uri="{FF2B5EF4-FFF2-40B4-BE49-F238E27FC236}">
                <a16:creationId xmlns:a16="http://schemas.microsoft.com/office/drawing/2014/main" id="{CF2FCE36-6460-FCAF-D7A8-82164546825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18018" y="1350390"/>
            <a:ext cx="10841377" cy="41572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20c5bc9b9c4_0_64"/>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Student Survey - Access Through Student Portal 3</a:t>
            </a:r>
            <a:endParaRPr dirty="0"/>
          </a:p>
        </p:txBody>
      </p:sp>
      <p:pic>
        <p:nvPicPr>
          <p:cNvPr id="3" name="Picture 2">
            <a:extLst>
              <a:ext uri="{FF2B5EF4-FFF2-40B4-BE49-F238E27FC236}">
                <a16:creationId xmlns:a16="http://schemas.microsoft.com/office/drawing/2014/main" id="{5ABE7628-AA2C-B705-E168-483C36EDF25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24571" y="1486143"/>
            <a:ext cx="11542857" cy="388571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20c5bc9b9c4_0_32"/>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a:t>Teacher Survey - Access Through Teacher Portal</a:t>
            </a:r>
            <a:endParaRPr/>
          </a:p>
        </p:txBody>
      </p:sp>
      <p:sp>
        <p:nvSpPr>
          <p:cNvPr id="154" name="Google Shape;154;g20c5bc9b9c4_0_32"/>
          <p:cNvSpPr txBox="1">
            <a:spLocks noGrp="1"/>
          </p:cNvSpPr>
          <p:nvPr>
            <p:ph type="body" idx="1"/>
          </p:nvPr>
        </p:nvSpPr>
        <p:spPr>
          <a:xfrm>
            <a:off x="586600" y="1415000"/>
            <a:ext cx="5554500" cy="42267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sz="2122"/>
              <a:t>Please see the </a:t>
            </a:r>
            <a:r>
              <a:rPr lang="en-US" sz="2122" u="sng">
                <a:solidFill>
                  <a:srgbClr val="0000FF"/>
                </a:solidFill>
                <a:hlinkClick r:id="rId3">
                  <a:extLst>
                    <a:ext uri="{A12FA001-AC4F-418D-AE19-62706E023703}">
                      <ahyp:hlinkClr xmlns:ahyp="http://schemas.microsoft.com/office/drawing/2018/hyperlinkcolor" val="tx"/>
                    </a:ext>
                  </a:extLst>
                </a:hlinkClick>
              </a:rPr>
              <a:t>Accessing Ecollect Forms</a:t>
            </a:r>
            <a:r>
              <a:rPr lang="en-US" sz="2122"/>
              <a:t> document linked to from the SCDE </a:t>
            </a:r>
            <a:br>
              <a:rPr lang="en-US" sz="2122"/>
            </a:br>
            <a:r>
              <a:rPr lang="en-US" sz="2122" u="sng">
                <a:solidFill>
                  <a:srgbClr val="0000FF"/>
                </a:solidFill>
                <a:hlinkClick r:id="rId4">
                  <a:extLst>
                    <a:ext uri="{A12FA001-AC4F-418D-AE19-62706E023703}">
                      <ahyp:hlinkClr xmlns:ahyp="http://schemas.microsoft.com/office/drawing/2018/hyperlinkcolor" val="tx"/>
                    </a:ext>
                  </a:extLst>
                </a:hlinkClick>
              </a:rPr>
              <a:t>Climate Surveys &amp; Ecollect Forms</a:t>
            </a:r>
            <a:r>
              <a:rPr lang="en-US" sz="2122"/>
              <a:t> web page for instructions on how teacher respondents can access their respective School Climate surveys. </a:t>
            </a:r>
            <a:endParaRPr sz="2122"/>
          </a:p>
          <a:p>
            <a:pPr marL="0" lvl="0" indent="0" algn="l" rtl="0">
              <a:lnSpc>
                <a:spcPct val="100000"/>
              </a:lnSpc>
              <a:spcBef>
                <a:spcPts val="1000"/>
              </a:spcBef>
              <a:spcAft>
                <a:spcPts val="0"/>
              </a:spcAft>
              <a:buClr>
                <a:schemeClr val="dk1"/>
              </a:buClr>
              <a:buSzPts val="1100"/>
              <a:buFont typeface="Arial"/>
              <a:buNone/>
            </a:pPr>
            <a:r>
              <a:rPr lang="en-US" sz="1336"/>
              <a:t>Note that URLs for accessing PowerSchool portals (i.e., the PowerSchool Parent/Student Portal and Teacher Portal) vary from district to district. </a:t>
            </a:r>
            <a:endParaRPr sz="1336"/>
          </a:p>
          <a:p>
            <a:pPr marL="0" lvl="0" indent="0" algn="l" rtl="0">
              <a:lnSpc>
                <a:spcPct val="100000"/>
              </a:lnSpc>
              <a:spcBef>
                <a:spcPts val="1000"/>
              </a:spcBef>
              <a:spcAft>
                <a:spcPts val="1000"/>
              </a:spcAft>
              <a:buClr>
                <a:schemeClr val="dk1"/>
              </a:buClr>
              <a:buSzPts val="1100"/>
              <a:buFont typeface="Arial"/>
              <a:buNone/>
            </a:pPr>
            <a:r>
              <a:rPr lang="en-US" sz="1336"/>
              <a:t>Typically, in place of the word “admin,” Parent/Student Portal URLs include either the word “public” or “guardian,” and the word “teachers” is typically present in the case of Teacher Portal URLs.   </a:t>
            </a:r>
            <a:endParaRPr sz="1782" b="1"/>
          </a:p>
        </p:txBody>
      </p:sp>
      <p:pic>
        <p:nvPicPr>
          <p:cNvPr id="155" name="Google Shape;155;g20c5bc9b9c4_0_32">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6567075" y="1315650"/>
            <a:ext cx="4592480" cy="4226700"/>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g20c5bc9b9c4_0_47"/>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Teacher Survey - Access Through Teacher Portal 1</a:t>
            </a:r>
            <a:endParaRPr dirty="0"/>
          </a:p>
        </p:txBody>
      </p:sp>
      <p:sp>
        <p:nvSpPr>
          <p:cNvPr id="162" name="Google Shape;162;g20c5bc9b9c4_0_47"/>
          <p:cNvSpPr txBox="1">
            <a:spLocks noGrp="1"/>
          </p:cNvSpPr>
          <p:nvPr>
            <p:ph type="body" idx="1"/>
          </p:nvPr>
        </p:nvSpPr>
        <p:spPr>
          <a:xfrm>
            <a:off x="586600" y="1415000"/>
            <a:ext cx="5554500" cy="42267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None/>
            </a:pPr>
            <a:r>
              <a:rPr lang="en-US" sz="2122"/>
              <a:t>Please see the </a:t>
            </a:r>
            <a:r>
              <a:rPr lang="en-US" sz="2122" u="sng">
                <a:solidFill>
                  <a:srgbClr val="0000FF"/>
                </a:solidFill>
                <a:hlinkClick r:id="rId3">
                  <a:extLst>
                    <a:ext uri="{A12FA001-AC4F-418D-AE19-62706E023703}">
                      <ahyp:hlinkClr xmlns:ahyp="http://schemas.microsoft.com/office/drawing/2018/hyperlinkcolor" val="tx"/>
                    </a:ext>
                  </a:extLst>
                </a:hlinkClick>
              </a:rPr>
              <a:t>Accessing Ecollect Forms</a:t>
            </a:r>
            <a:r>
              <a:rPr lang="en-US" sz="2122"/>
              <a:t> document linked to from the SCDE </a:t>
            </a:r>
            <a:br>
              <a:rPr lang="en-US" sz="2122"/>
            </a:br>
            <a:r>
              <a:rPr lang="en-US" sz="2122" u="sng">
                <a:solidFill>
                  <a:srgbClr val="0000FF"/>
                </a:solidFill>
                <a:hlinkClick r:id="rId4">
                  <a:extLst>
                    <a:ext uri="{A12FA001-AC4F-418D-AE19-62706E023703}">
                      <ahyp:hlinkClr xmlns:ahyp="http://schemas.microsoft.com/office/drawing/2018/hyperlinkcolor" val="tx"/>
                    </a:ext>
                  </a:extLst>
                </a:hlinkClick>
              </a:rPr>
              <a:t>Climate Surveys &amp; Ecollect Forms</a:t>
            </a:r>
            <a:r>
              <a:rPr lang="en-US" sz="2122"/>
              <a:t> web page for instructions on how teacher respondents can access their respective School Climate surveys. </a:t>
            </a:r>
            <a:endParaRPr sz="2122"/>
          </a:p>
          <a:p>
            <a:pPr marL="0" lvl="0" indent="0" algn="l" rtl="0">
              <a:lnSpc>
                <a:spcPct val="100000"/>
              </a:lnSpc>
              <a:spcBef>
                <a:spcPts val="1000"/>
              </a:spcBef>
              <a:spcAft>
                <a:spcPts val="0"/>
              </a:spcAft>
              <a:buNone/>
            </a:pPr>
            <a:r>
              <a:rPr lang="en-US" sz="1336"/>
              <a:t>Note that URLs for accessing PowerSchool portals (i.e., the PowerSchool Parent/Student Portal and Teacher Portal) vary from district to district. </a:t>
            </a:r>
            <a:endParaRPr sz="1336"/>
          </a:p>
          <a:p>
            <a:pPr marL="0" lvl="0" indent="0" algn="l" rtl="0">
              <a:lnSpc>
                <a:spcPct val="100000"/>
              </a:lnSpc>
              <a:spcBef>
                <a:spcPts val="1000"/>
              </a:spcBef>
              <a:spcAft>
                <a:spcPts val="1000"/>
              </a:spcAft>
              <a:buNone/>
            </a:pPr>
            <a:r>
              <a:rPr lang="en-US" sz="1336"/>
              <a:t>Typically, in place of the word “admin,” Parent/Student Portal URLs include either the word “public” or “guardian,” and the word “teachers” is typically present in the case of Teacher Portal URLs.   </a:t>
            </a:r>
            <a:endParaRPr sz="1782" b="1"/>
          </a:p>
        </p:txBody>
      </p:sp>
      <p:pic>
        <p:nvPicPr>
          <p:cNvPr id="163" name="Google Shape;163;g20c5bc9b9c4_0_47">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7076450" y="1315650"/>
            <a:ext cx="3757065" cy="4226700"/>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20c5bc9b9c4_0_74"/>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Teacher Survey - Access Through Teacher Portal 2</a:t>
            </a:r>
            <a:endParaRPr dirty="0"/>
          </a:p>
        </p:txBody>
      </p:sp>
      <p:pic>
        <p:nvPicPr>
          <p:cNvPr id="3" name="Picture 2">
            <a:extLst>
              <a:ext uri="{FF2B5EF4-FFF2-40B4-BE49-F238E27FC236}">
                <a16:creationId xmlns:a16="http://schemas.microsoft.com/office/drawing/2014/main" id="{01C4960F-BDA9-94E5-BB6C-908354CD4C5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22376" y="1462525"/>
            <a:ext cx="10442448" cy="409507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20c5bc9b9c4_0_94"/>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Teacher Survey - Access Through Teacher Portal 3</a:t>
            </a:r>
            <a:endParaRPr dirty="0"/>
          </a:p>
        </p:txBody>
      </p:sp>
      <p:pic>
        <p:nvPicPr>
          <p:cNvPr id="3" name="Picture 2">
            <a:extLst>
              <a:ext uri="{FF2B5EF4-FFF2-40B4-BE49-F238E27FC236}">
                <a16:creationId xmlns:a16="http://schemas.microsoft.com/office/drawing/2014/main" id="{040B472B-F7B6-721B-236D-A5717C37DCC2}"/>
              </a:ext>
              <a:ext uri="{C183D7F6-B498-43B3-948B-1728B52AA6E4}">
                <adec:decorative xmlns:adec="http://schemas.microsoft.com/office/drawing/2017/decorative" val="1"/>
              </a:ext>
            </a:extLst>
          </p:cNvPr>
          <p:cNvPicPr>
            <a:picLocks noChangeAspect="1"/>
          </p:cNvPicPr>
          <p:nvPr/>
        </p:nvPicPr>
        <p:blipFill rotWithShape="1">
          <a:blip r:embed="rId3"/>
          <a:srcRect t="20462"/>
          <a:stretch/>
        </p:blipFill>
        <p:spPr>
          <a:xfrm>
            <a:off x="704088" y="1656086"/>
            <a:ext cx="9973108" cy="366572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20c5bc9b9c4_0_103"/>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Teacher Survey - Access Through Teacher Portal 4</a:t>
            </a:r>
            <a:endParaRPr dirty="0"/>
          </a:p>
        </p:txBody>
      </p:sp>
      <p:pic>
        <p:nvPicPr>
          <p:cNvPr id="3" name="Picture 2">
            <a:extLst>
              <a:ext uri="{FF2B5EF4-FFF2-40B4-BE49-F238E27FC236}">
                <a16:creationId xmlns:a16="http://schemas.microsoft.com/office/drawing/2014/main" id="{8FEE1116-DC7D-ECF3-3AC3-D4FF5133264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7428" y="1286143"/>
            <a:ext cx="12057143" cy="428571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g20c5bc9b9c4_0_114"/>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Self-Hosted Districts</a:t>
            </a:r>
            <a:endParaRPr/>
          </a:p>
        </p:txBody>
      </p:sp>
      <p:sp>
        <p:nvSpPr>
          <p:cNvPr id="193" name="Google Shape;193;g20c5bc9b9c4_0_114"/>
          <p:cNvSpPr txBox="1"/>
          <p:nvPr/>
        </p:nvSpPr>
        <p:spPr>
          <a:xfrm>
            <a:off x="735800" y="1462150"/>
            <a:ext cx="4688400" cy="3252600"/>
          </a:xfrm>
          <a:prstGeom prst="rect">
            <a:avLst/>
          </a:prstGeom>
          <a:noFill/>
          <a:ln>
            <a:noFill/>
          </a:ln>
        </p:spPr>
        <p:txBody>
          <a:bodyPr spcFirstLastPara="1" wrap="square" lIns="91425" tIns="91425" rIns="91425" bIns="91425" anchor="t" anchorCtr="0">
            <a:spAutoFit/>
          </a:bodyPr>
          <a:lstStyle/>
          <a:p>
            <a:pPr marL="457200" marR="0" lvl="0" indent="-363347" algn="l" rtl="0">
              <a:lnSpc>
                <a:spcPct val="100000"/>
              </a:lnSpc>
              <a:spcBef>
                <a:spcPts val="0"/>
              </a:spcBef>
              <a:spcAft>
                <a:spcPts val="0"/>
              </a:spcAft>
              <a:buClr>
                <a:schemeClr val="dk1"/>
              </a:buClr>
              <a:buSzPts val="2122"/>
              <a:buFont typeface="Trebuchet MS"/>
              <a:buChar char="●"/>
            </a:pPr>
            <a:r>
              <a:rPr lang="en-US" sz="2122">
                <a:solidFill>
                  <a:schemeClr val="dk1"/>
                </a:solidFill>
                <a:latin typeface="Trebuchet MS"/>
                <a:ea typeface="Trebuchet MS"/>
                <a:cs typeface="Trebuchet MS"/>
                <a:sym typeface="Trebuchet MS"/>
              </a:rPr>
              <a:t>PowerSchool has set up a password-protected, secure site for each self-hosted district from which they will download the surveys and install them. </a:t>
            </a:r>
            <a:endParaRPr sz="2122">
              <a:solidFill>
                <a:schemeClr val="dk1"/>
              </a:solidFill>
              <a:latin typeface="Trebuchet MS"/>
              <a:ea typeface="Trebuchet MS"/>
              <a:cs typeface="Trebuchet MS"/>
              <a:sym typeface="Trebuchet MS"/>
            </a:endParaRPr>
          </a:p>
          <a:p>
            <a:pPr marL="457200" marR="0" lvl="0" indent="-363347" algn="l" rtl="0">
              <a:lnSpc>
                <a:spcPct val="100000"/>
              </a:lnSpc>
              <a:spcBef>
                <a:spcPts val="1000"/>
              </a:spcBef>
              <a:spcAft>
                <a:spcPts val="1000"/>
              </a:spcAft>
              <a:buClr>
                <a:schemeClr val="dk1"/>
              </a:buClr>
              <a:buSzPts val="2122"/>
              <a:buFont typeface="Trebuchet MS"/>
              <a:buChar char="●"/>
            </a:pPr>
            <a:r>
              <a:rPr lang="en-US" sz="2122">
                <a:solidFill>
                  <a:schemeClr val="dk1"/>
                </a:solidFill>
                <a:latin typeface="Trebuchet MS"/>
                <a:ea typeface="Trebuchet MS"/>
                <a:cs typeface="Trebuchet MS"/>
                <a:sym typeface="Trebuchet MS"/>
              </a:rPr>
              <a:t>PowerSchool will meet with each of these districts to make sure their installations and survey imports are completed correctly.</a:t>
            </a:r>
            <a:endParaRPr>
              <a:latin typeface="Trebuchet MS"/>
              <a:ea typeface="Trebuchet MS"/>
              <a:cs typeface="Trebuchet MS"/>
              <a:sym typeface="Trebuchet MS"/>
            </a:endParaRPr>
          </a:p>
        </p:txBody>
      </p:sp>
      <p:sp>
        <p:nvSpPr>
          <p:cNvPr id="194" name="Google Shape;194;g20c5bc9b9c4_0_114">
            <a:extLst>
              <a:ext uri="{C183D7F6-B498-43B3-948B-1728B52AA6E4}">
                <adec:decorative xmlns:adec="http://schemas.microsoft.com/office/drawing/2017/decorative" val="1"/>
              </a:ext>
            </a:extLst>
          </p:cNvPr>
          <p:cNvSpPr txBox="1"/>
          <p:nvPr/>
        </p:nvSpPr>
        <p:spPr>
          <a:xfrm>
            <a:off x="5801475" y="716300"/>
            <a:ext cx="6037200" cy="4248300"/>
          </a:xfrm>
          <a:prstGeom prst="rect">
            <a:avLst/>
          </a:prstGeom>
          <a:solidFill>
            <a:srgbClr val="FBFB9D"/>
          </a:solidFill>
          <a:ln w="19050"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US" sz="2400" b="1" dirty="0">
                <a:solidFill>
                  <a:srgbClr val="CC0000"/>
                </a:solidFill>
                <a:latin typeface="Trebuchet MS"/>
                <a:ea typeface="Trebuchet MS"/>
                <a:cs typeface="Trebuchet MS"/>
                <a:sym typeface="Trebuchet MS"/>
              </a:rPr>
              <a:t>IMPORTANT:</a:t>
            </a:r>
            <a:br>
              <a:rPr lang="en-US" sz="2400" dirty="0">
                <a:latin typeface="Trebuchet MS"/>
                <a:ea typeface="Trebuchet MS"/>
                <a:cs typeface="Trebuchet MS"/>
                <a:sym typeface="Trebuchet MS"/>
              </a:rPr>
            </a:br>
            <a:r>
              <a:rPr lang="en-US" sz="2400" dirty="0">
                <a:latin typeface="Trebuchet MS"/>
                <a:ea typeface="Trebuchet MS"/>
                <a:cs typeface="Trebuchet MS"/>
                <a:sym typeface="Trebuchet MS"/>
              </a:rPr>
              <a:t>Self-hosted districts will know who they are! </a:t>
            </a:r>
            <a:endParaRPr sz="2400" dirty="0">
              <a:latin typeface="Trebuchet MS"/>
              <a:ea typeface="Trebuchet MS"/>
              <a:cs typeface="Trebuchet MS"/>
              <a:sym typeface="Trebuchet MS"/>
            </a:endParaRPr>
          </a:p>
          <a:p>
            <a:pPr marL="0" lvl="0" indent="0" algn="l" rtl="0">
              <a:spcBef>
                <a:spcPts val="0"/>
              </a:spcBef>
              <a:spcAft>
                <a:spcPts val="0"/>
              </a:spcAft>
              <a:buNone/>
            </a:pPr>
            <a:endParaRPr sz="2400" dirty="0">
              <a:latin typeface="Trebuchet MS"/>
              <a:ea typeface="Trebuchet MS"/>
              <a:cs typeface="Trebuchet MS"/>
              <a:sym typeface="Trebuchet MS"/>
            </a:endParaRPr>
          </a:p>
          <a:p>
            <a:pPr marL="0" lvl="0" indent="0" algn="l" rtl="0">
              <a:spcBef>
                <a:spcPts val="0"/>
              </a:spcBef>
              <a:spcAft>
                <a:spcPts val="0"/>
              </a:spcAft>
              <a:buNone/>
            </a:pPr>
            <a:r>
              <a:rPr lang="en-US" sz="2400" dirty="0">
                <a:latin typeface="Trebuchet MS"/>
                <a:ea typeface="Trebuchet MS"/>
                <a:cs typeface="Trebuchet MS"/>
                <a:sym typeface="Trebuchet MS"/>
              </a:rPr>
              <a:t>For </a:t>
            </a:r>
            <a:r>
              <a:rPr lang="en-US" sz="2400" b="1" i="1" dirty="0">
                <a:solidFill>
                  <a:srgbClr val="CC0000"/>
                </a:solidFill>
                <a:latin typeface="Trebuchet MS"/>
                <a:ea typeface="Trebuchet MS"/>
                <a:cs typeface="Trebuchet MS"/>
                <a:sym typeface="Trebuchet MS"/>
              </a:rPr>
              <a:t>everyone else</a:t>
            </a:r>
            <a:r>
              <a:rPr lang="en-US" sz="2400" dirty="0">
                <a:latin typeface="Trebuchet MS"/>
                <a:ea typeface="Trebuchet MS"/>
                <a:cs typeface="Trebuchet MS"/>
                <a:sym typeface="Trebuchet MS"/>
              </a:rPr>
              <a:t> (the vast majority of our districts), </a:t>
            </a:r>
            <a:r>
              <a:rPr lang="en-US" sz="2400" b="1" i="1" dirty="0">
                <a:solidFill>
                  <a:srgbClr val="CC0000"/>
                </a:solidFill>
                <a:latin typeface="Trebuchet MS"/>
                <a:ea typeface="Trebuchet MS"/>
                <a:cs typeface="Trebuchet MS"/>
                <a:sym typeface="Trebuchet MS"/>
              </a:rPr>
              <a:t>this slide does not apply</a:t>
            </a:r>
            <a:r>
              <a:rPr lang="en-US" sz="2400" dirty="0">
                <a:latin typeface="Trebuchet MS"/>
                <a:ea typeface="Trebuchet MS"/>
                <a:cs typeface="Trebuchet MS"/>
                <a:sym typeface="Trebuchet MS"/>
              </a:rPr>
              <a:t>, as for PowerSchool-hosted districts, surveys will be delivered directly to parent, student, and teacher portals without any need for a meeting with PowerSchool.</a:t>
            </a:r>
            <a:endParaRPr sz="2400" dirty="0">
              <a:latin typeface="Trebuchet MS"/>
              <a:ea typeface="Trebuchet MS"/>
              <a:cs typeface="Trebuchet MS"/>
              <a:sym typeface="Trebuchet M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2"/>
          <p:cNvSpPr txBox="1">
            <a:spLocks noGrp="1"/>
          </p:cNvSpPr>
          <p:nvPr>
            <p:ph type="title"/>
          </p:nvPr>
        </p:nvSpPr>
        <p:spPr>
          <a:xfrm>
            <a:off x="586595" y="365125"/>
            <a:ext cx="109728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School Climate Survey Administration Dates</a:t>
            </a:r>
            <a:endParaRPr/>
          </a:p>
        </p:txBody>
      </p:sp>
      <p:sp>
        <p:nvSpPr>
          <p:cNvPr id="72" name="Google Shape;72;p2"/>
          <p:cNvSpPr txBox="1">
            <a:spLocks noGrp="1"/>
          </p:cNvSpPr>
          <p:nvPr>
            <p:ph type="body" idx="1"/>
          </p:nvPr>
        </p:nvSpPr>
        <p:spPr>
          <a:xfrm>
            <a:off x="586598" y="1665375"/>
            <a:ext cx="5346900" cy="3976200"/>
          </a:xfrm>
          <a:prstGeom prst="rect">
            <a:avLst/>
          </a:prstGeom>
          <a:noFill/>
          <a:ln>
            <a:noFill/>
          </a:ln>
        </p:spPr>
        <p:txBody>
          <a:bodyPr spcFirstLastPara="1" wrap="square" lIns="91425" tIns="45700" rIns="91425" bIns="45700" anchor="t" anchorCtr="0">
            <a:normAutofit/>
          </a:bodyPr>
          <a:lstStyle/>
          <a:p>
            <a:pPr marL="457200" marR="0" lvl="0" indent="-387350" algn="l" rtl="0">
              <a:lnSpc>
                <a:spcPct val="100000"/>
              </a:lnSpc>
              <a:spcBef>
                <a:spcPts val="0"/>
              </a:spcBef>
              <a:spcAft>
                <a:spcPts val="0"/>
              </a:spcAft>
              <a:buSzPts val="2500"/>
              <a:buChar char="●"/>
            </a:pPr>
            <a:r>
              <a:rPr lang="en-US" sz="2500" b="1"/>
              <a:t>Monday, February 27, 2023</a:t>
            </a:r>
            <a:br>
              <a:rPr lang="en-US" sz="2500" b="1"/>
            </a:br>
            <a:r>
              <a:rPr lang="en-US" sz="2300"/>
              <a:t>Submission window opens for Teacher, Student, and Parent Surveys.</a:t>
            </a:r>
            <a:endParaRPr sz="2300"/>
          </a:p>
          <a:p>
            <a:pPr marL="457200" marR="0" lvl="0" indent="-387350" algn="l" rtl="0">
              <a:lnSpc>
                <a:spcPct val="100000"/>
              </a:lnSpc>
              <a:spcBef>
                <a:spcPts val="1000"/>
              </a:spcBef>
              <a:spcAft>
                <a:spcPts val="0"/>
              </a:spcAft>
              <a:buSzPts val="2500"/>
              <a:buChar char="●"/>
            </a:pPr>
            <a:r>
              <a:rPr lang="en-US" sz="2500" b="1"/>
              <a:t>Friday, April 14, 2023</a:t>
            </a:r>
            <a:br>
              <a:rPr lang="en-US" sz="2500" b="1"/>
            </a:br>
            <a:r>
              <a:rPr lang="en-US" sz="2300"/>
              <a:t>Surveys close.</a:t>
            </a:r>
            <a:endParaRPr sz="2300"/>
          </a:p>
          <a:p>
            <a:pPr marL="0" marR="0" lvl="0" indent="0" algn="l" rtl="0">
              <a:lnSpc>
                <a:spcPct val="100000"/>
              </a:lnSpc>
              <a:spcBef>
                <a:spcPts val="1000"/>
              </a:spcBef>
              <a:spcAft>
                <a:spcPts val="0"/>
              </a:spcAft>
              <a:buNone/>
            </a:pPr>
            <a:endParaRPr sz="2500" b="1"/>
          </a:p>
          <a:p>
            <a:pPr marL="0" marR="0" lvl="0" indent="0" algn="l" rtl="0">
              <a:lnSpc>
                <a:spcPct val="100000"/>
              </a:lnSpc>
              <a:spcBef>
                <a:spcPts val="1000"/>
              </a:spcBef>
              <a:spcAft>
                <a:spcPts val="1000"/>
              </a:spcAft>
              <a:buNone/>
            </a:pPr>
            <a:r>
              <a:rPr lang="en-US" sz="2000" i="1"/>
              <a:t>Dates clarified in this </a:t>
            </a:r>
            <a:r>
              <a:rPr lang="en-US" sz="1800" i="1" u="sng">
                <a:solidFill>
                  <a:schemeClr val="hlink"/>
                </a:solidFill>
                <a:hlinkClick r:id="rId3"/>
              </a:rPr>
              <a:t>November memo</a:t>
            </a:r>
            <a:r>
              <a:rPr lang="en-US" sz="1800" i="1"/>
              <a:t>.</a:t>
            </a:r>
            <a:endParaRPr sz="1800" i="1"/>
          </a:p>
        </p:txBody>
      </p:sp>
      <p:pic>
        <p:nvPicPr>
          <p:cNvPr id="73" name="Google Shape;73;p2">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6414828" y="1637073"/>
            <a:ext cx="5377152" cy="35838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g20c5bc9b9c4_0_124"/>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School Climate Survey Ecollect Version</a:t>
            </a:r>
            <a:endParaRPr/>
          </a:p>
        </p:txBody>
      </p:sp>
      <p:sp>
        <p:nvSpPr>
          <p:cNvPr id="80" name="Google Shape;80;g20c5bc9b9c4_0_124"/>
          <p:cNvSpPr txBox="1">
            <a:spLocks noGrp="1"/>
          </p:cNvSpPr>
          <p:nvPr>
            <p:ph type="body" idx="1"/>
          </p:nvPr>
        </p:nvSpPr>
        <p:spPr>
          <a:xfrm>
            <a:off x="586598" y="1665375"/>
            <a:ext cx="5346900" cy="397620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None/>
            </a:pPr>
            <a:r>
              <a:rPr lang="en-US" sz="1950" b="1">
                <a:solidFill>
                  <a:srgbClr val="000000"/>
                </a:solidFill>
                <a:highlight>
                  <a:srgbClr val="FFFFFF"/>
                </a:highlight>
                <a:latin typeface="Arial"/>
                <a:ea typeface="Arial"/>
                <a:cs typeface="Arial"/>
                <a:sym typeface="Arial"/>
              </a:rPr>
              <a:t>Ecollect Version Requirement </a:t>
            </a:r>
            <a:endParaRPr sz="1950" b="1">
              <a:solidFill>
                <a:srgbClr val="000000"/>
              </a:solidFill>
              <a:highlight>
                <a:srgbClr val="FFFFFF"/>
              </a:highlight>
              <a:latin typeface="Arial"/>
              <a:ea typeface="Arial"/>
              <a:cs typeface="Arial"/>
              <a:sym typeface="Arial"/>
            </a:endParaRPr>
          </a:p>
          <a:p>
            <a:pPr marL="0" marR="0" lvl="0" indent="0" algn="l" rtl="0">
              <a:lnSpc>
                <a:spcPct val="100000"/>
              </a:lnSpc>
              <a:spcBef>
                <a:spcPts val="1000"/>
              </a:spcBef>
              <a:spcAft>
                <a:spcPts val="0"/>
              </a:spcAft>
              <a:buNone/>
            </a:pPr>
            <a:r>
              <a:rPr lang="en-US" sz="1750">
                <a:solidFill>
                  <a:srgbClr val="000000"/>
                </a:solidFill>
                <a:highlight>
                  <a:srgbClr val="FFFFFF"/>
                </a:highlight>
                <a:latin typeface="Arial"/>
                <a:ea typeface="Arial"/>
                <a:cs typeface="Arial"/>
                <a:sym typeface="Arial"/>
              </a:rPr>
              <a:t>District PowerSchool Administrators must ensure that districts have been upgraded to Ecollect Forms </a:t>
            </a:r>
            <a:r>
              <a:rPr lang="en-US" sz="1750" b="1">
                <a:solidFill>
                  <a:srgbClr val="000000"/>
                </a:solidFill>
                <a:highlight>
                  <a:srgbClr val="FFFFFF"/>
                </a:highlight>
                <a:latin typeface="Arial"/>
                <a:ea typeface="Arial"/>
                <a:cs typeface="Arial"/>
                <a:sym typeface="Arial"/>
              </a:rPr>
              <a:t>23.1.0.0</a:t>
            </a:r>
            <a:r>
              <a:rPr lang="en-US" sz="1750">
                <a:solidFill>
                  <a:srgbClr val="000000"/>
                </a:solidFill>
                <a:highlight>
                  <a:srgbClr val="FFFFFF"/>
                </a:highlight>
                <a:latin typeface="Arial"/>
                <a:ea typeface="Arial"/>
                <a:cs typeface="Arial"/>
                <a:sym typeface="Arial"/>
              </a:rPr>
              <a:t>. If this upgrade has not yet been completed, they should submit a </a:t>
            </a:r>
            <a:r>
              <a:rPr lang="en-US" sz="1750">
                <a:solidFill>
                  <a:srgbClr val="000000"/>
                </a:solidFill>
                <a:highlight>
                  <a:srgbClr val="FFFFFF"/>
                </a:highlight>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PowerSchool support ticket</a:t>
            </a:r>
            <a:r>
              <a:rPr lang="en-US" sz="1750">
                <a:solidFill>
                  <a:srgbClr val="000000"/>
                </a:solidFill>
                <a:highlight>
                  <a:srgbClr val="FFFFFF"/>
                </a:highlight>
                <a:latin typeface="Arial"/>
                <a:ea typeface="Arial"/>
                <a:cs typeface="Arial"/>
                <a:sym typeface="Arial"/>
              </a:rPr>
              <a:t> to request the upgrade.   </a:t>
            </a:r>
            <a:r>
              <a:rPr lang="en-US" sz="1750">
                <a:solidFill>
                  <a:srgbClr val="666666"/>
                </a:solidFill>
                <a:highlight>
                  <a:srgbClr val="FFFFFF"/>
                </a:highlight>
                <a:latin typeface="Arial"/>
                <a:ea typeface="Arial"/>
                <a:cs typeface="Arial"/>
                <a:sym typeface="Arial"/>
              </a:rPr>
              <a:t> </a:t>
            </a:r>
            <a:endParaRPr sz="1750">
              <a:solidFill>
                <a:srgbClr val="666666"/>
              </a:solidFill>
              <a:highlight>
                <a:srgbClr val="FFFFFF"/>
              </a:highlight>
              <a:latin typeface="Arial"/>
              <a:ea typeface="Arial"/>
              <a:cs typeface="Arial"/>
              <a:sym typeface="Arial"/>
            </a:endParaRPr>
          </a:p>
          <a:p>
            <a:pPr marL="0" marR="0" lvl="0" indent="0" algn="l" rtl="0">
              <a:lnSpc>
                <a:spcPct val="100000"/>
              </a:lnSpc>
              <a:spcBef>
                <a:spcPts val="1000"/>
              </a:spcBef>
              <a:spcAft>
                <a:spcPts val="0"/>
              </a:spcAft>
              <a:buNone/>
            </a:pPr>
            <a:r>
              <a:rPr lang="en-US" sz="1150" u="sng">
                <a:solidFill>
                  <a:schemeClr val="hlink"/>
                </a:solidFill>
                <a:highlight>
                  <a:srgbClr val="FFFFFF"/>
                </a:highlight>
                <a:latin typeface="Arial"/>
                <a:ea typeface="Arial"/>
                <a:cs typeface="Arial"/>
                <a:sym typeface="Arial"/>
                <a:hlinkClick r:id="rId4"/>
              </a:rPr>
              <a:t>https://ed.sc.gov/data/information-systems/accountability-resources/climate-surveys-ecollect-forms/</a:t>
            </a:r>
            <a:endParaRPr sz="1150">
              <a:solidFill>
                <a:srgbClr val="666666"/>
              </a:solidFill>
              <a:highlight>
                <a:srgbClr val="FFFFFF"/>
              </a:highlight>
              <a:latin typeface="Arial"/>
              <a:ea typeface="Arial"/>
              <a:cs typeface="Arial"/>
              <a:sym typeface="Arial"/>
            </a:endParaRPr>
          </a:p>
          <a:p>
            <a:pPr marL="0" marR="0" lvl="0" indent="0" algn="l" rtl="0">
              <a:lnSpc>
                <a:spcPct val="100000"/>
              </a:lnSpc>
              <a:spcBef>
                <a:spcPts val="1000"/>
              </a:spcBef>
              <a:spcAft>
                <a:spcPts val="1000"/>
              </a:spcAft>
              <a:buNone/>
            </a:pPr>
            <a:endParaRPr sz="1150">
              <a:solidFill>
                <a:srgbClr val="666666"/>
              </a:solidFill>
              <a:highlight>
                <a:srgbClr val="FFFFFF"/>
              </a:highlight>
              <a:latin typeface="Arial"/>
              <a:ea typeface="Arial"/>
              <a:cs typeface="Arial"/>
              <a:sym typeface="Arial"/>
            </a:endParaRPr>
          </a:p>
        </p:txBody>
      </p:sp>
      <p:pic>
        <p:nvPicPr>
          <p:cNvPr id="81" name="Google Shape;81;g20c5bc9b9c4_0_124">
            <a:extLst>
              <a:ext uri="{C183D7F6-B498-43B3-948B-1728B52AA6E4}">
                <adec:decorative xmlns:adec="http://schemas.microsoft.com/office/drawing/2017/decorative" val="1"/>
              </a:ext>
            </a:extLst>
          </p:cNvPr>
          <p:cNvPicPr preferRelativeResize="0"/>
          <p:nvPr/>
        </p:nvPicPr>
        <p:blipFill rotWithShape="1">
          <a:blip r:embed="rId5">
            <a:alphaModFix/>
          </a:blip>
          <a:srcRect/>
          <a:stretch/>
        </p:blipFill>
        <p:spPr>
          <a:xfrm>
            <a:off x="6414828" y="1637073"/>
            <a:ext cx="5377152" cy="35838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g1e05755dece_0_1"/>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Parent Survey</a:t>
            </a:r>
            <a:endParaRPr/>
          </a:p>
        </p:txBody>
      </p:sp>
      <p:sp>
        <p:nvSpPr>
          <p:cNvPr id="88" name="Google Shape;88;g1e05755dece_0_1"/>
          <p:cNvSpPr txBox="1">
            <a:spLocks noGrp="1"/>
          </p:cNvSpPr>
          <p:nvPr>
            <p:ph type="body" idx="1"/>
          </p:nvPr>
        </p:nvSpPr>
        <p:spPr>
          <a:xfrm>
            <a:off x="586600" y="1415000"/>
            <a:ext cx="5554500" cy="4226700"/>
          </a:xfrm>
          <a:prstGeom prst="rect">
            <a:avLst/>
          </a:prstGeom>
          <a:noFill/>
          <a:ln>
            <a:noFill/>
          </a:ln>
        </p:spPr>
        <p:txBody>
          <a:bodyPr spcFirstLastPara="1" wrap="square" lIns="91425" tIns="45700" rIns="91425" bIns="45700" anchor="t" anchorCtr="0">
            <a:normAutofit fontScale="62500" lnSpcReduction="20000"/>
          </a:bodyPr>
          <a:lstStyle/>
          <a:p>
            <a:pPr marL="457200" marR="0" lvl="0" indent="-327890" algn="l" rtl="0">
              <a:lnSpc>
                <a:spcPct val="100000"/>
              </a:lnSpc>
              <a:spcBef>
                <a:spcPts val="0"/>
              </a:spcBef>
              <a:spcAft>
                <a:spcPts val="0"/>
              </a:spcAft>
              <a:buSzPct val="99088"/>
              <a:buFont typeface="Trebuchet MS"/>
              <a:buChar char="●"/>
            </a:pPr>
            <a:r>
              <a:rPr lang="en-US" sz="2522"/>
              <a:t>Administered through Qualtrics </a:t>
            </a:r>
            <a:endParaRPr sz="2522"/>
          </a:p>
          <a:p>
            <a:pPr marL="457200" marR="0" lvl="0" indent="-327890" algn="l" rtl="0">
              <a:lnSpc>
                <a:spcPct val="100000"/>
              </a:lnSpc>
              <a:spcBef>
                <a:spcPts val="1000"/>
              </a:spcBef>
              <a:spcAft>
                <a:spcPts val="0"/>
              </a:spcAft>
              <a:buSzPct val="99088"/>
              <a:buFont typeface="Trebuchet MS"/>
              <a:buChar char="●"/>
            </a:pPr>
            <a:r>
              <a:rPr lang="en-US" sz="2522"/>
              <a:t>Links to the Qualtrics surveys will be delivered to through Ecollect Forms accessible to parents through Parent Portal. </a:t>
            </a:r>
            <a:endParaRPr sz="2522"/>
          </a:p>
          <a:p>
            <a:pPr marL="457200" marR="0" lvl="0" indent="-327890" algn="l" rtl="0">
              <a:lnSpc>
                <a:spcPct val="100000"/>
              </a:lnSpc>
              <a:spcBef>
                <a:spcPts val="1000"/>
              </a:spcBef>
              <a:spcAft>
                <a:spcPts val="0"/>
              </a:spcAft>
              <a:buSzPct val="99088"/>
              <a:buFont typeface="Trebuchet MS"/>
              <a:buChar char="●"/>
            </a:pPr>
            <a:r>
              <a:rPr lang="en-US" sz="2522"/>
              <a:t>A PowerSchool import file containing the parent school climate survey links exists in the Technology Data Coordinator folder of the Advance Data Transfer (ADT) application. District PowerSchool Administrators should ensure as soon as possible that this file has been imported in PowerSchool. The titles of the csv file and the PDF containing the import instructions are clarified below: </a:t>
            </a:r>
            <a:endParaRPr sz="1150">
              <a:latin typeface="Calibri"/>
              <a:ea typeface="Calibri"/>
              <a:cs typeface="Calibri"/>
              <a:sym typeface="Calibri"/>
            </a:endParaRPr>
          </a:p>
          <a:p>
            <a:pPr marL="800100" marR="0" lvl="0" indent="0" algn="l" rtl="0">
              <a:lnSpc>
                <a:spcPct val="100000"/>
              </a:lnSpc>
              <a:spcBef>
                <a:spcPts val="1000"/>
              </a:spcBef>
              <a:spcAft>
                <a:spcPts val="0"/>
              </a:spcAft>
              <a:buNone/>
            </a:pPr>
            <a:r>
              <a:rPr lang="en-US" sz="1882"/>
              <a:t>1. Import File </a:t>
            </a:r>
            <a:endParaRPr sz="1882"/>
          </a:p>
          <a:p>
            <a:pPr marL="800100" marR="0" lvl="0" indent="0" algn="l" rtl="0">
              <a:lnSpc>
                <a:spcPct val="100000"/>
              </a:lnSpc>
              <a:spcBef>
                <a:spcPts val="1000"/>
              </a:spcBef>
              <a:spcAft>
                <a:spcPts val="0"/>
              </a:spcAft>
              <a:buNone/>
            </a:pPr>
            <a:r>
              <a:rPr lang="en-US" sz="1882"/>
              <a:t>The title of the PowerSchool import file is “survey_XXXX” and is dated 2/1/2023 (XXXX is the districtcode). It is a csv file.  </a:t>
            </a:r>
            <a:endParaRPr sz="1882"/>
          </a:p>
          <a:p>
            <a:pPr marL="800100" marR="0" lvl="0" indent="0" algn="l" rtl="0">
              <a:lnSpc>
                <a:spcPct val="100000"/>
              </a:lnSpc>
              <a:spcBef>
                <a:spcPts val="1000"/>
              </a:spcBef>
              <a:spcAft>
                <a:spcPts val="0"/>
              </a:spcAft>
              <a:buNone/>
            </a:pPr>
            <a:r>
              <a:rPr lang="en-US" sz="1882"/>
              <a:t>2. Import Instructions </a:t>
            </a:r>
            <a:endParaRPr sz="1882"/>
          </a:p>
          <a:p>
            <a:pPr marL="800100" marR="0" lvl="0" indent="0" algn="l" rtl="0">
              <a:lnSpc>
                <a:spcPct val="100000"/>
              </a:lnSpc>
              <a:spcBef>
                <a:spcPts val="1000"/>
              </a:spcBef>
              <a:spcAft>
                <a:spcPts val="1000"/>
              </a:spcAft>
              <a:buNone/>
            </a:pPr>
            <a:r>
              <a:rPr lang="en-US" sz="1882"/>
              <a:t>File import instructions also exist in the folder as a PDF file titled “Parent Climate Survey Link – Import Instructions for PowerSchool” </a:t>
            </a:r>
            <a:r>
              <a:rPr lang="en-US" sz="1882" b="1"/>
              <a:t> </a:t>
            </a:r>
            <a:endParaRPr sz="1882" b="1"/>
          </a:p>
        </p:txBody>
      </p:sp>
      <p:pic>
        <p:nvPicPr>
          <p:cNvPr id="89" name="Google Shape;89;g1e05755dece_0_1">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6418250" y="1845388"/>
            <a:ext cx="4751974" cy="316722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g20c5bc9b9c4_0_3"/>
          <p:cNvSpPr txBox="1">
            <a:spLocks noGrp="1"/>
          </p:cNvSpPr>
          <p:nvPr>
            <p:ph type="title"/>
          </p:nvPr>
        </p:nvSpPr>
        <p:spPr>
          <a:xfrm>
            <a:off x="586594" y="365125"/>
            <a:ext cx="11256217"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Parent Survey Links - Access through Parent Portal 1  </a:t>
            </a:r>
            <a:endParaRPr dirty="0"/>
          </a:p>
        </p:txBody>
      </p:sp>
      <p:sp>
        <p:nvSpPr>
          <p:cNvPr id="96" name="Google Shape;96;g20c5bc9b9c4_0_3"/>
          <p:cNvSpPr txBox="1">
            <a:spLocks noGrp="1"/>
          </p:cNvSpPr>
          <p:nvPr>
            <p:ph type="body" idx="1"/>
          </p:nvPr>
        </p:nvSpPr>
        <p:spPr>
          <a:xfrm>
            <a:off x="586600" y="1415000"/>
            <a:ext cx="5403600" cy="422670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None/>
            </a:pPr>
            <a:r>
              <a:rPr lang="en-US" sz="2122"/>
              <a:t>Please see the </a:t>
            </a:r>
            <a:r>
              <a:rPr lang="en-US" sz="2122" u="sng">
                <a:solidFill>
                  <a:srgbClr val="0000FF"/>
                </a:solidFill>
                <a:hlinkClick r:id="rId3">
                  <a:extLst>
                    <a:ext uri="{A12FA001-AC4F-418D-AE19-62706E023703}">
                      <ahyp:hlinkClr xmlns:ahyp="http://schemas.microsoft.com/office/drawing/2018/hyperlinkcolor" val="tx"/>
                    </a:ext>
                  </a:extLst>
                </a:hlinkClick>
              </a:rPr>
              <a:t>Accessing Ecollect Forms</a:t>
            </a:r>
            <a:r>
              <a:rPr lang="en-US" sz="2122"/>
              <a:t> document linked to from the SCDE </a:t>
            </a:r>
            <a:br>
              <a:rPr lang="en-US" sz="2122"/>
            </a:br>
            <a:r>
              <a:rPr lang="en-US" sz="2122" u="sng">
                <a:solidFill>
                  <a:srgbClr val="0000FF"/>
                </a:solidFill>
                <a:hlinkClick r:id="rId4">
                  <a:extLst>
                    <a:ext uri="{A12FA001-AC4F-418D-AE19-62706E023703}">
                      <ahyp:hlinkClr xmlns:ahyp="http://schemas.microsoft.com/office/drawing/2018/hyperlinkcolor" val="tx"/>
                    </a:ext>
                  </a:extLst>
                </a:hlinkClick>
              </a:rPr>
              <a:t>Climate Surveys &amp; Ecollect Forms</a:t>
            </a:r>
            <a:r>
              <a:rPr lang="en-US" sz="2122"/>
              <a:t> web page for instructions on how parent respondents can access their respective School Climate surveys. </a:t>
            </a:r>
            <a:endParaRPr sz="2122"/>
          </a:p>
          <a:p>
            <a:pPr marL="0" marR="0" lvl="0" indent="0" algn="l" rtl="0">
              <a:lnSpc>
                <a:spcPct val="100000"/>
              </a:lnSpc>
              <a:spcBef>
                <a:spcPts val="1000"/>
              </a:spcBef>
              <a:spcAft>
                <a:spcPts val="0"/>
              </a:spcAft>
              <a:buNone/>
            </a:pPr>
            <a:r>
              <a:rPr lang="en-US" sz="1336"/>
              <a:t>Note that URLs for accessing PowerSchool portals (i.e., the PowerSchool Parent/Student Portal and Teacher Portal) vary from district to district. </a:t>
            </a:r>
            <a:endParaRPr sz="1336"/>
          </a:p>
          <a:p>
            <a:pPr marL="0" marR="0" lvl="0" indent="0" algn="l" rtl="0">
              <a:lnSpc>
                <a:spcPct val="100000"/>
              </a:lnSpc>
              <a:spcBef>
                <a:spcPts val="1000"/>
              </a:spcBef>
              <a:spcAft>
                <a:spcPts val="1000"/>
              </a:spcAft>
              <a:buNone/>
            </a:pPr>
            <a:r>
              <a:rPr lang="en-US" sz="1336"/>
              <a:t>Typically, in place of the word “admin,” Parent/Student Portal URLs include either the word “public” or “guardian,” and the word “teachers” is typically present in the case of Teacher Portal URLs.  </a:t>
            </a:r>
            <a:r>
              <a:rPr lang="en-US" sz="1436"/>
              <a:t> </a:t>
            </a:r>
            <a:endParaRPr sz="796"/>
          </a:p>
        </p:txBody>
      </p:sp>
      <p:pic>
        <p:nvPicPr>
          <p:cNvPr id="97" name="Google Shape;97;g20c5bc9b9c4_0_3">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6189725" y="1539450"/>
            <a:ext cx="5746101" cy="3546299"/>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20c5bc9b9c4_0_38"/>
          <p:cNvSpPr txBox="1">
            <a:spLocks noGrp="1"/>
          </p:cNvSpPr>
          <p:nvPr>
            <p:ph type="title"/>
          </p:nvPr>
        </p:nvSpPr>
        <p:spPr>
          <a:xfrm>
            <a:off x="586595" y="365125"/>
            <a:ext cx="11158562"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Parent Survey Links - Access through Parent Portal 2 </a:t>
            </a:r>
            <a:endParaRPr dirty="0"/>
          </a:p>
        </p:txBody>
      </p:sp>
      <p:pic>
        <p:nvPicPr>
          <p:cNvPr id="3" name="Picture 2">
            <a:extLst>
              <a:ext uri="{FF2B5EF4-FFF2-40B4-BE49-F238E27FC236}">
                <a16:creationId xmlns:a16="http://schemas.microsoft.com/office/drawing/2014/main" id="{355A7B0A-8655-ECB8-836A-5C2A65896F8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86595" y="1462525"/>
            <a:ext cx="10890504" cy="393632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20c5bc9b9c4_0_83"/>
          <p:cNvSpPr txBox="1">
            <a:spLocks noGrp="1"/>
          </p:cNvSpPr>
          <p:nvPr>
            <p:ph type="title"/>
          </p:nvPr>
        </p:nvSpPr>
        <p:spPr>
          <a:xfrm>
            <a:off x="586595" y="365125"/>
            <a:ext cx="11184054"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Parent Survey Links - Access through Parent Portal 3</a:t>
            </a:r>
            <a:endParaRPr dirty="0"/>
          </a:p>
        </p:txBody>
      </p:sp>
      <p:pic>
        <p:nvPicPr>
          <p:cNvPr id="3" name="Picture 2">
            <a:extLst>
              <a:ext uri="{FF2B5EF4-FFF2-40B4-BE49-F238E27FC236}">
                <a16:creationId xmlns:a16="http://schemas.microsoft.com/office/drawing/2014/main" id="{270654DE-1E67-652F-A257-576305AE5A0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01606" y="1631369"/>
            <a:ext cx="11588788" cy="359526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g20c5bc9b9c4_0_12"/>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Student and Teacher Surveys</a:t>
            </a:r>
            <a:endParaRPr/>
          </a:p>
        </p:txBody>
      </p:sp>
      <p:sp>
        <p:nvSpPr>
          <p:cNvPr id="120" name="Google Shape;120;g20c5bc9b9c4_0_12"/>
          <p:cNvSpPr txBox="1">
            <a:spLocks noGrp="1"/>
          </p:cNvSpPr>
          <p:nvPr>
            <p:ph type="body" idx="1"/>
          </p:nvPr>
        </p:nvSpPr>
        <p:spPr>
          <a:xfrm>
            <a:off x="586600" y="1415000"/>
            <a:ext cx="7356300" cy="4226700"/>
          </a:xfrm>
          <a:prstGeom prst="rect">
            <a:avLst/>
          </a:prstGeom>
          <a:noFill/>
          <a:ln>
            <a:noFill/>
          </a:ln>
        </p:spPr>
        <p:txBody>
          <a:bodyPr spcFirstLastPara="1" wrap="square" lIns="91425" tIns="45700" rIns="91425" bIns="45700" anchor="t" anchorCtr="0">
            <a:normAutofit/>
          </a:bodyPr>
          <a:lstStyle/>
          <a:p>
            <a:pPr marL="457200" marR="0" lvl="0" indent="-363347" algn="l" rtl="0">
              <a:lnSpc>
                <a:spcPct val="80000"/>
              </a:lnSpc>
              <a:spcBef>
                <a:spcPts val="0"/>
              </a:spcBef>
              <a:spcAft>
                <a:spcPts val="0"/>
              </a:spcAft>
              <a:buSzPts val="2122"/>
              <a:buChar char="●"/>
            </a:pPr>
            <a:r>
              <a:rPr lang="en-US" sz="2122"/>
              <a:t>Delivered and submitted through Ecollect during the survey administration window. </a:t>
            </a:r>
            <a:endParaRPr sz="2122"/>
          </a:p>
          <a:p>
            <a:pPr marL="457200" marR="0" lvl="0" indent="-363347" algn="l" rtl="0">
              <a:lnSpc>
                <a:spcPct val="80000"/>
              </a:lnSpc>
              <a:spcBef>
                <a:spcPts val="1000"/>
              </a:spcBef>
              <a:spcAft>
                <a:spcPts val="0"/>
              </a:spcAft>
              <a:buSzPts val="2122"/>
              <a:buChar char="●"/>
            </a:pPr>
            <a:r>
              <a:rPr lang="en-US" sz="2122"/>
              <a:t>Surveys will be released directly to student and teacher respondents to complete and submit through an Ecollect Form accessible through Student Portal or Teacher Portal. </a:t>
            </a:r>
            <a:endParaRPr sz="2122"/>
          </a:p>
          <a:p>
            <a:pPr marL="457200" marR="0" lvl="0" indent="-363347" algn="l" rtl="0">
              <a:lnSpc>
                <a:spcPct val="80000"/>
              </a:lnSpc>
              <a:spcBef>
                <a:spcPts val="1000"/>
              </a:spcBef>
              <a:spcAft>
                <a:spcPts val="1000"/>
              </a:spcAft>
              <a:buSzPts val="2122"/>
              <a:buChar char="●"/>
            </a:pPr>
            <a:r>
              <a:rPr lang="en-US" sz="2122"/>
              <a:t>Please ensure that respondents completing the student and teacher surveys will have login access to Student Portal (for student surveys) and Teacher Portal (for teacher surveys). </a:t>
            </a:r>
            <a:endParaRPr sz="1782" b="1"/>
          </a:p>
        </p:txBody>
      </p:sp>
      <p:pic>
        <p:nvPicPr>
          <p:cNvPr id="3" name="Picture 2">
            <a:extLst>
              <a:ext uri="{FF2B5EF4-FFF2-40B4-BE49-F238E27FC236}">
                <a16:creationId xmlns:a16="http://schemas.microsoft.com/office/drawing/2014/main" id="{8DF7B3DB-D30A-8F4A-A3F7-6DBB57D92EC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360671" y="726488"/>
            <a:ext cx="2780952" cy="483809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20c5bc9b9c4_0_21"/>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dirty="0"/>
              <a:t>Student Survey - Access Through Student Portal 1</a:t>
            </a:r>
            <a:endParaRPr dirty="0"/>
          </a:p>
        </p:txBody>
      </p:sp>
      <p:sp>
        <p:nvSpPr>
          <p:cNvPr id="130" name="Google Shape;130;g20c5bc9b9c4_0_21"/>
          <p:cNvSpPr txBox="1">
            <a:spLocks noGrp="1"/>
          </p:cNvSpPr>
          <p:nvPr>
            <p:ph type="body" idx="1"/>
          </p:nvPr>
        </p:nvSpPr>
        <p:spPr>
          <a:xfrm>
            <a:off x="586600" y="1415000"/>
            <a:ext cx="5554500" cy="42267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sz="2122"/>
              <a:t>Please see the </a:t>
            </a:r>
            <a:r>
              <a:rPr lang="en-US" sz="2122" u="sng">
                <a:solidFill>
                  <a:srgbClr val="0000FF"/>
                </a:solidFill>
                <a:hlinkClick r:id="rId3">
                  <a:extLst>
                    <a:ext uri="{A12FA001-AC4F-418D-AE19-62706E023703}">
                      <ahyp:hlinkClr xmlns:ahyp="http://schemas.microsoft.com/office/drawing/2018/hyperlinkcolor" val="tx"/>
                    </a:ext>
                  </a:extLst>
                </a:hlinkClick>
              </a:rPr>
              <a:t>Accessing Ecollect Forms</a:t>
            </a:r>
            <a:r>
              <a:rPr lang="en-US" sz="2122"/>
              <a:t> document linked to from the SCDE </a:t>
            </a:r>
            <a:br>
              <a:rPr lang="en-US" sz="2122"/>
            </a:br>
            <a:r>
              <a:rPr lang="en-US" sz="2122" u="sng">
                <a:solidFill>
                  <a:srgbClr val="0000FF"/>
                </a:solidFill>
                <a:hlinkClick r:id="rId4">
                  <a:extLst>
                    <a:ext uri="{A12FA001-AC4F-418D-AE19-62706E023703}">
                      <ahyp:hlinkClr xmlns:ahyp="http://schemas.microsoft.com/office/drawing/2018/hyperlinkcolor" val="tx"/>
                    </a:ext>
                  </a:extLst>
                </a:hlinkClick>
              </a:rPr>
              <a:t>Climate Surveys &amp; Ecollect Forms</a:t>
            </a:r>
            <a:r>
              <a:rPr lang="en-US" sz="2122"/>
              <a:t> web page for instructions on how student respondents can access their respective School Climate surveys. </a:t>
            </a:r>
            <a:endParaRPr sz="2122"/>
          </a:p>
          <a:p>
            <a:pPr marL="0" lvl="0" indent="0" algn="l" rtl="0">
              <a:lnSpc>
                <a:spcPct val="100000"/>
              </a:lnSpc>
              <a:spcBef>
                <a:spcPts val="1000"/>
              </a:spcBef>
              <a:spcAft>
                <a:spcPts val="0"/>
              </a:spcAft>
              <a:buClr>
                <a:schemeClr val="dk1"/>
              </a:buClr>
              <a:buSzPts val="1100"/>
              <a:buFont typeface="Arial"/>
              <a:buNone/>
            </a:pPr>
            <a:r>
              <a:rPr lang="en-US" sz="1336"/>
              <a:t>Note that URLs for accessing PowerSchool portals (i.e., the PowerSchool Parent/Student Portal and Teacher Portal) vary from district to district. </a:t>
            </a:r>
            <a:endParaRPr sz="1336"/>
          </a:p>
          <a:p>
            <a:pPr marL="0" lvl="0" indent="0" algn="l" rtl="0">
              <a:lnSpc>
                <a:spcPct val="100000"/>
              </a:lnSpc>
              <a:spcBef>
                <a:spcPts val="1000"/>
              </a:spcBef>
              <a:spcAft>
                <a:spcPts val="1000"/>
              </a:spcAft>
              <a:buClr>
                <a:schemeClr val="dk1"/>
              </a:buClr>
              <a:buSzPts val="1100"/>
              <a:buFont typeface="Arial"/>
              <a:buNone/>
            </a:pPr>
            <a:r>
              <a:rPr lang="en-US" sz="1336"/>
              <a:t>Typically, in place of the word “admin,” Parent/Student Portal URLs include either the word “public” or “guardian,” and the word “teachers” is typically present in the case of Teacher Portal URLs.   </a:t>
            </a:r>
            <a:endParaRPr sz="1782" b="1"/>
          </a:p>
        </p:txBody>
      </p:sp>
      <p:pic>
        <p:nvPicPr>
          <p:cNvPr id="131" name="Google Shape;131;g20c5bc9b9c4_0_21">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6227475" y="1501725"/>
            <a:ext cx="5746098" cy="3568957"/>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theme/theme1.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966</Words>
  <Application>Microsoft Office PowerPoint</Application>
  <PresentationFormat>Widescreen</PresentationFormat>
  <Paragraphs>72</Paragraphs>
  <Slides>17</Slides>
  <Notes>17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Arial</vt:lpstr>
      <vt:lpstr>Calibri</vt:lpstr>
      <vt:lpstr>Noto Sans Symbols</vt:lpstr>
      <vt:lpstr>Rockwell</vt:lpstr>
      <vt:lpstr>Times New Roman</vt:lpstr>
      <vt:lpstr>Trebuchet MS</vt:lpstr>
      <vt:lpstr>Custom Design</vt:lpstr>
      <vt:lpstr>Office Theme</vt:lpstr>
      <vt:lpstr>ORDA Office Hour School Climate Surveys and Ecollect</vt:lpstr>
      <vt:lpstr>School Climate Survey Administration Dates</vt:lpstr>
      <vt:lpstr>School Climate Survey Ecollect Version</vt:lpstr>
      <vt:lpstr>Parent Survey</vt:lpstr>
      <vt:lpstr>Parent Survey Links - Access through Parent Portal 1  </vt:lpstr>
      <vt:lpstr>Parent Survey Links - Access through Parent Portal 2 </vt:lpstr>
      <vt:lpstr>Parent Survey Links - Access through Parent Portal 3</vt:lpstr>
      <vt:lpstr>Student and Teacher Surveys</vt:lpstr>
      <vt:lpstr>Student Survey - Access Through Student Portal 1</vt:lpstr>
      <vt:lpstr>Student Survey - Access Through Student Portal 2</vt:lpstr>
      <vt:lpstr>Student Survey - Access Through Student Portal 3</vt:lpstr>
      <vt:lpstr>Teacher Survey - Access Through Teacher Portal</vt:lpstr>
      <vt:lpstr>Teacher Survey - Access Through Teacher Portal 1</vt:lpstr>
      <vt:lpstr>Teacher Survey - Access Through Teacher Portal 2</vt:lpstr>
      <vt:lpstr>Teacher Survey - Access Through Teacher Portal 3</vt:lpstr>
      <vt:lpstr>Teacher Survey - Access Through Teacher Portal 4</vt:lpstr>
      <vt:lpstr>Self-Hosted Districts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ORDA Office Hour School Climate Surveys and Ecollect</dc:title>
  <dc:creator>Stephens, Wendy</dc:creator>
  <cp:lastModifiedBy>Stephens, Wendy</cp:lastModifiedBy>
  <cp:revision>1</cp:revision>
  <dcterms:created xsi:type="dcterms:W3CDTF">2023-01-18T13:34:13Z</dcterms:created>
  <dcterms:modified xsi:type="dcterms:W3CDTF">2023-02-16T22:24:13Z</dcterms:modified>
</cp:coreProperties>
</file>