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4" r:id="rId4"/>
    <p:sldId id="259" r:id="rId5"/>
    <p:sldId id="260" r:id="rId6"/>
    <p:sldId id="261" r:id="rId7"/>
    <p:sldId id="262" r:id="rId8"/>
    <p:sldId id="263" r:id="rId9"/>
    <p:sldId id="265" r:id="rId10"/>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2050" y="-2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979591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1479325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1916151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3781959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3539678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768074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3622050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3116947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1124607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4090093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F8513F-181F-4B16-BD5C-B8F3935E03BF}" type="datetimeFigureOut">
              <a:rPr lang="en-US" smtClean="0"/>
              <a:t>8/29/2016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9CDE961-E81D-4598-B6C8-84DD7DFE7616}" type="slidenum">
              <a:rPr lang="en-US" smtClean="0"/>
              <a:t>‹#›</a:t>
            </a:fld>
            <a:endParaRPr lang="en-US" dirty="0"/>
          </a:p>
        </p:txBody>
      </p:sp>
    </p:spTree>
    <p:extLst>
      <p:ext uri="{BB962C8B-B14F-4D97-AF65-F5344CB8AC3E}">
        <p14:creationId xmlns:p14="http://schemas.microsoft.com/office/powerpoint/2010/main" val="1752780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F8513F-181F-4B16-BD5C-B8F3935E03BF}" type="datetimeFigureOut">
              <a:rPr lang="en-US" smtClean="0"/>
              <a:t>8/29/2016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CDE961-E81D-4598-B6C8-84DD7DFE7616}" type="slidenum">
              <a:rPr lang="en-US" smtClean="0"/>
              <a:t>‹#›</a:t>
            </a:fld>
            <a:endParaRPr lang="en-US" dirty="0"/>
          </a:p>
        </p:txBody>
      </p:sp>
    </p:spTree>
    <p:extLst>
      <p:ext uri="{BB962C8B-B14F-4D97-AF65-F5344CB8AC3E}">
        <p14:creationId xmlns:p14="http://schemas.microsoft.com/office/powerpoint/2010/main" val="2648813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mailto:grantsaccounting@ed.sc.gov"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0"/>
            <a:ext cx="9525000" cy="6832640"/>
          </a:xfrm>
          <a:prstGeom prst="rect">
            <a:avLst/>
          </a:prstGeom>
        </p:spPr>
        <p:txBody>
          <a:bodyPr wrap="square">
            <a:spAutoFit/>
          </a:bodyPr>
          <a:lstStyle/>
          <a:p>
            <a:pPr lvl="6"/>
            <a:endParaRPr lang="en-US" sz="2800" dirty="0" smtClean="0"/>
          </a:p>
          <a:p>
            <a:pPr lvl="6"/>
            <a:r>
              <a:rPr lang="en-US" sz="2800" b="1" dirty="0" smtClean="0"/>
              <a:t>Grants Accounting and GAPS</a:t>
            </a:r>
          </a:p>
          <a:p>
            <a:pPr lvl="6"/>
            <a:endParaRPr lang="en-US" sz="2800" dirty="0" smtClean="0"/>
          </a:p>
          <a:p>
            <a:endParaRPr lang="en-US" sz="2400" dirty="0"/>
          </a:p>
          <a:p>
            <a:r>
              <a:rPr lang="en-US" sz="2000" b="1" dirty="0"/>
              <a:t> </a:t>
            </a:r>
            <a:r>
              <a:rPr lang="en-US" sz="2000" b="1" dirty="0" smtClean="0"/>
              <a:t>        	</a:t>
            </a:r>
            <a:r>
              <a:rPr lang="en-US" sz="2400" b="1" dirty="0" smtClean="0"/>
              <a:t>Title I Coordinators Need Grant Coordinator Role for GAPS</a:t>
            </a:r>
          </a:p>
          <a:p>
            <a:r>
              <a:rPr lang="en-US" dirty="0" smtClean="0"/>
              <a:t>	-  Regardless of whether they are the individual entering budget or not</a:t>
            </a:r>
          </a:p>
          <a:p>
            <a:endParaRPr lang="en-US" dirty="0" smtClean="0"/>
          </a:p>
          <a:p>
            <a:pPr marL="0" lvl="1"/>
            <a:r>
              <a:rPr lang="en-US" sz="2400" dirty="0"/>
              <a:t> </a:t>
            </a:r>
            <a:r>
              <a:rPr lang="en-US" sz="2400" dirty="0" smtClean="0"/>
              <a:t>       	</a:t>
            </a:r>
            <a:r>
              <a:rPr lang="en-US" sz="2400" b="1" dirty="0" smtClean="0"/>
              <a:t>Quarterly Expenditure Reporting Required </a:t>
            </a:r>
          </a:p>
          <a:p>
            <a:pPr marL="0" lvl="1"/>
            <a:r>
              <a:rPr lang="en-US" sz="2400" dirty="0"/>
              <a:t>	</a:t>
            </a:r>
            <a:r>
              <a:rPr lang="en-US" sz="2400" dirty="0" smtClean="0"/>
              <a:t>- </a:t>
            </a:r>
            <a:r>
              <a:rPr lang="en-US" dirty="0" smtClean="0"/>
              <a:t>Due by end of month following end of quarter once budget has been approved</a:t>
            </a:r>
          </a:p>
          <a:p>
            <a:pPr lvl="1"/>
            <a:r>
              <a:rPr lang="en-US" dirty="0" smtClean="0"/>
              <a:t>	-  If these aren’t submitted timely, risk assessment score will go up</a:t>
            </a:r>
          </a:p>
          <a:p>
            <a:endParaRPr lang="en-US" dirty="0" smtClean="0"/>
          </a:p>
          <a:p>
            <a:r>
              <a:rPr lang="en-US" sz="2400" dirty="0"/>
              <a:t> </a:t>
            </a:r>
            <a:r>
              <a:rPr lang="en-US" sz="2400" dirty="0" smtClean="0"/>
              <a:t>       	</a:t>
            </a:r>
            <a:r>
              <a:rPr lang="en-US" sz="2400" b="1" dirty="0" smtClean="0"/>
              <a:t>Budget amendments must be submitted prior to expenditures    	 	being obligated – federal regulations state that expenditures </a:t>
            </a:r>
          </a:p>
          <a:p>
            <a:r>
              <a:rPr lang="en-US" sz="2400" b="1" dirty="0" smtClean="0"/>
              <a:t>	must be approved prior to obligation.  If not, you’re out of 	 	federal compliance.</a:t>
            </a:r>
          </a:p>
          <a:p>
            <a:pPr lvl="1"/>
            <a:r>
              <a:rPr lang="en-US" dirty="0" smtClean="0"/>
              <a:t>        </a:t>
            </a:r>
            <a:r>
              <a:rPr lang="en-US" dirty="0"/>
              <a:t> </a:t>
            </a:r>
            <a:r>
              <a:rPr lang="en-US" dirty="0" smtClean="0"/>
              <a:t>-  </a:t>
            </a:r>
            <a:r>
              <a:rPr lang="en-US" b="1" dirty="0" smtClean="0"/>
              <a:t>Please Note. </a:t>
            </a:r>
            <a:r>
              <a:rPr lang="en-US" dirty="0" smtClean="0"/>
              <a:t>General deadline for budget amendments is three weeks prior to </a:t>
            </a:r>
          </a:p>
          <a:p>
            <a:pPr lvl="1"/>
            <a:r>
              <a:rPr lang="en-US" dirty="0"/>
              <a:t>	</a:t>
            </a:r>
            <a:r>
              <a:rPr lang="en-US" dirty="0" smtClean="0"/>
              <a:t>    end of expenditure period unless noted differently in GAN.  </a:t>
            </a:r>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242360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0"/>
            <a:ext cx="8991600" cy="6309420"/>
          </a:xfrm>
          <a:prstGeom prst="rect">
            <a:avLst/>
          </a:prstGeom>
          <a:noFill/>
        </p:spPr>
        <p:txBody>
          <a:bodyPr wrap="square" rtlCol="0">
            <a:spAutoFit/>
          </a:bodyPr>
          <a:lstStyle/>
          <a:p>
            <a:pPr lvl="1"/>
            <a:r>
              <a:rPr lang="en-US" sz="2400" b="1" dirty="0" smtClean="0"/>
              <a:t>	        </a:t>
            </a:r>
          </a:p>
          <a:p>
            <a:pPr lvl="1"/>
            <a:r>
              <a:rPr lang="en-US" sz="2400" b="1" dirty="0" smtClean="0"/>
              <a:t>                 Grants Accounting and GAPS (continued) </a:t>
            </a:r>
          </a:p>
          <a:p>
            <a:pPr lvl="1"/>
            <a:endParaRPr lang="en-US" dirty="0" smtClean="0"/>
          </a:p>
          <a:p>
            <a:pPr lvl="1"/>
            <a:endParaRPr lang="en-US" dirty="0"/>
          </a:p>
          <a:p>
            <a:pPr lvl="1"/>
            <a:r>
              <a:rPr lang="en-US" sz="2400" b="1" dirty="0" smtClean="0"/>
              <a:t>Note…</a:t>
            </a:r>
          </a:p>
          <a:p>
            <a:pPr lvl="1"/>
            <a:endParaRPr lang="en-US" sz="2400" b="1" dirty="0" smtClean="0"/>
          </a:p>
          <a:p>
            <a:pPr lvl="1"/>
            <a:r>
              <a:rPr lang="en-US" sz="2400" b="1" dirty="0" smtClean="0">
                <a:solidFill>
                  <a:srgbClr val="FF0000"/>
                </a:solidFill>
              </a:rPr>
              <a:t>Final submission deadline for June 30, 20XX Expenditures </a:t>
            </a:r>
          </a:p>
          <a:p>
            <a:pPr lvl="1"/>
            <a:r>
              <a:rPr lang="en-US" sz="2400" b="1" dirty="0" smtClean="0">
                <a:solidFill>
                  <a:srgbClr val="FF0000"/>
                </a:solidFill>
              </a:rPr>
              <a:t>will always be August 15, 20XX </a:t>
            </a:r>
            <a:r>
              <a:rPr lang="en-US" sz="2400" b="1" dirty="0" smtClean="0"/>
              <a:t>regardless of the award </a:t>
            </a:r>
          </a:p>
          <a:p>
            <a:pPr lvl="1"/>
            <a:r>
              <a:rPr lang="en-US" sz="2400" b="1" dirty="0" smtClean="0"/>
              <a:t>period of the grant and/or the day of the week that this </a:t>
            </a:r>
          </a:p>
          <a:p>
            <a:pPr lvl="1"/>
            <a:r>
              <a:rPr lang="en-US" sz="2400" b="1" dirty="0" smtClean="0"/>
              <a:t>date falls on.</a:t>
            </a:r>
          </a:p>
          <a:p>
            <a:pPr lvl="1"/>
            <a:endParaRPr lang="en-US" dirty="0" smtClean="0"/>
          </a:p>
          <a:p>
            <a:pPr lvl="1"/>
            <a:endParaRPr lang="en-US" sz="2000" b="1" dirty="0" smtClean="0"/>
          </a:p>
          <a:p>
            <a:pPr lvl="1"/>
            <a:r>
              <a:rPr lang="en-US" sz="2400" b="1" dirty="0" smtClean="0">
                <a:solidFill>
                  <a:srgbClr val="FF0000"/>
                </a:solidFill>
              </a:rPr>
              <a:t>Please Review reports </a:t>
            </a:r>
            <a:r>
              <a:rPr lang="en-US" sz="2000" b="1" dirty="0" smtClean="0"/>
              <a:t>to verify that all line items have been submitted </a:t>
            </a:r>
          </a:p>
          <a:p>
            <a:pPr lvl="1"/>
            <a:r>
              <a:rPr lang="en-US" sz="2000" b="1" dirty="0" smtClean="0"/>
              <a:t>to SCDE Finance – items can’t be in Presubmittal or Submitted to Finance</a:t>
            </a:r>
          </a:p>
          <a:p>
            <a:pPr lvl="1"/>
            <a:r>
              <a:rPr lang="en-US" sz="2000" b="1" dirty="0" smtClean="0"/>
              <a:t>Approver Status.  If they are, they haven’t been submitted to the SCDE</a:t>
            </a:r>
          </a:p>
          <a:p>
            <a:pPr lvl="1"/>
            <a:r>
              <a:rPr lang="en-US" sz="2000" b="1" dirty="0" smtClean="0"/>
              <a:t>for payment and will not be paid.  </a:t>
            </a:r>
            <a:endParaRPr lang="en-US" sz="2000" b="1" dirty="0"/>
          </a:p>
          <a:p>
            <a:pPr lvl="1"/>
            <a:endParaRPr lang="en-US" dirty="0"/>
          </a:p>
          <a:p>
            <a:pPr lvl="1"/>
            <a:endParaRPr lang="en-US" dirty="0" smtClean="0"/>
          </a:p>
          <a:p>
            <a:pPr lvl="1"/>
            <a:endParaRPr lang="en-US" dirty="0"/>
          </a:p>
        </p:txBody>
      </p:sp>
    </p:spTree>
    <p:extLst>
      <p:ext uri="{BB962C8B-B14F-4D97-AF65-F5344CB8AC3E}">
        <p14:creationId xmlns:p14="http://schemas.microsoft.com/office/powerpoint/2010/main" val="3295622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4600" y="228600"/>
            <a:ext cx="3408795" cy="1107996"/>
          </a:xfrm>
          <a:prstGeom prst="rect">
            <a:avLst/>
          </a:prstGeom>
        </p:spPr>
        <p:txBody>
          <a:bodyPr wrap="square">
            <a:spAutoFit/>
          </a:bodyPr>
          <a:lstStyle/>
          <a:p>
            <a:r>
              <a:rPr lang="en-US" sz="2400" b="1" dirty="0" smtClean="0"/>
              <a:t> GAPS Reports Available</a:t>
            </a:r>
          </a:p>
          <a:p>
            <a:endParaRPr lang="en-US" sz="2400" b="1" dirty="0" smtClean="0"/>
          </a:p>
          <a:p>
            <a:endParaRPr lang="en-US" b="1" dirty="0"/>
          </a:p>
        </p:txBody>
      </p:sp>
      <p:sp>
        <p:nvSpPr>
          <p:cNvPr id="3" name="TextBox 2"/>
          <p:cNvSpPr txBox="1"/>
          <p:nvPr/>
        </p:nvSpPr>
        <p:spPr>
          <a:xfrm>
            <a:off x="609600" y="1447800"/>
            <a:ext cx="8001000" cy="4801314"/>
          </a:xfrm>
          <a:prstGeom prst="rect">
            <a:avLst/>
          </a:prstGeom>
          <a:noFill/>
        </p:spPr>
        <p:txBody>
          <a:bodyPr wrap="square" rtlCol="0">
            <a:spAutoFit/>
          </a:bodyPr>
          <a:lstStyle/>
          <a:p>
            <a:r>
              <a:rPr lang="en-US" b="1" dirty="0" smtClean="0"/>
              <a:t>Two Types of Reports Available</a:t>
            </a:r>
          </a:p>
          <a:p>
            <a:endParaRPr lang="en-US" dirty="0"/>
          </a:p>
          <a:p>
            <a:r>
              <a:rPr lang="en-US" b="1" dirty="0" smtClean="0"/>
              <a:t>Budget</a:t>
            </a:r>
            <a:r>
              <a:rPr lang="en-US" dirty="0" smtClean="0"/>
              <a:t> </a:t>
            </a:r>
          </a:p>
          <a:p>
            <a:r>
              <a:rPr lang="en-US" dirty="0" smtClean="0"/>
              <a:t>	Budget Summary – High level report to show budget balance</a:t>
            </a:r>
          </a:p>
          <a:p>
            <a:r>
              <a:rPr lang="en-US" dirty="0" smtClean="0"/>
              <a:t>               *</a:t>
            </a:r>
            <a:r>
              <a:rPr lang="en-US" dirty="0"/>
              <a:t>	</a:t>
            </a:r>
            <a:r>
              <a:rPr lang="en-US" dirty="0" smtClean="0"/>
              <a:t>Budget Details – Budget Balance by line item and </a:t>
            </a:r>
            <a:r>
              <a:rPr lang="en-US" b="1" dirty="0" smtClean="0"/>
              <a:t>Approval Status</a:t>
            </a:r>
          </a:p>
          <a:p>
            <a:r>
              <a:rPr lang="en-US" dirty="0"/>
              <a:t>	</a:t>
            </a:r>
            <a:r>
              <a:rPr lang="en-US" dirty="0" smtClean="0"/>
              <a:t>Budget Status – Summary report – probably not useful for you</a:t>
            </a:r>
          </a:p>
          <a:p>
            <a:r>
              <a:rPr lang="en-US" dirty="0" smtClean="0"/>
              <a:t>               *	Budget Actuals Summary – Budget balance/pending items</a:t>
            </a:r>
          </a:p>
          <a:p>
            <a:endParaRPr lang="en-US" dirty="0"/>
          </a:p>
          <a:p>
            <a:r>
              <a:rPr lang="en-US" b="1" dirty="0" smtClean="0"/>
              <a:t>Expenditures</a:t>
            </a:r>
          </a:p>
          <a:p>
            <a:r>
              <a:rPr lang="en-US" dirty="0"/>
              <a:t>	</a:t>
            </a:r>
            <a:r>
              <a:rPr lang="en-US" dirty="0" smtClean="0"/>
              <a:t>Expenditure Summary – High level report to show net funds remaining</a:t>
            </a:r>
          </a:p>
          <a:p>
            <a:r>
              <a:rPr lang="en-US" dirty="0"/>
              <a:t> </a:t>
            </a:r>
            <a:r>
              <a:rPr lang="en-US" dirty="0" smtClean="0"/>
              <a:t>              *Expenditure Details – Line item expenditures report and </a:t>
            </a:r>
            <a:r>
              <a:rPr lang="en-US" b="1" dirty="0" smtClean="0"/>
              <a:t>Approval Status</a:t>
            </a:r>
          </a:p>
          <a:p>
            <a:r>
              <a:rPr lang="en-US" b="1" dirty="0"/>
              <a:t>	</a:t>
            </a:r>
            <a:r>
              <a:rPr lang="en-US" dirty="0" smtClean="0"/>
              <a:t>Expenditure Status – Summary report – probably not useful for you</a:t>
            </a:r>
          </a:p>
          <a:p>
            <a:r>
              <a:rPr lang="en-US" dirty="0"/>
              <a:t>	</a:t>
            </a:r>
            <a:r>
              <a:rPr lang="en-US" dirty="0" smtClean="0"/>
              <a:t>Expenditure Refund Details – To view status of </a:t>
            </a:r>
            <a:r>
              <a:rPr lang="en-US" b="1" dirty="0" smtClean="0"/>
              <a:t>Expenditure Refunds</a:t>
            </a:r>
          </a:p>
          <a:p>
            <a:endParaRPr lang="en-US" dirty="0"/>
          </a:p>
          <a:p>
            <a:r>
              <a:rPr lang="en-US" b="1" dirty="0" smtClean="0"/>
              <a:t>Additional Tips.  </a:t>
            </a:r>
          </a:p>
          <a:p>
            <a:r>
              <a:rPr lang="en-US" dirty="0" smtClean="0"/>
              <a:t>	Reports can be sorted by clicking on column headings if needed</a:t>
            </a:r>
          </a:p>
          <a:p>
            <a:r>
              <a:rPr lang="en-US" dirty="0" smtClean="0"/>
              <a:t>	Most reports can be exported to EXCEL for further sorting and/or filtering</a:t>
            </a:r>
            <a:endParaRPr lang="en-US" dirty="0"/>
          </a:p>
        </p:txBody>
      </p:sp>
    </p:spTree>
    <p:extLst>
      <p:ext uri="{BB962C8B-B14F-4D97-AF65-F5344CB8AC3E}">
        <p14:creationId xmlns:p14="http://schemas.microsoft.com/office/powerpoint/2010/main" val="476234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28600"/>
            <a:ext cx="8229600" cy="461665"/>
          </a:xfrm>
          <a:prstGeom prst="rect">
            <a:avLst/>
          </a:prstGeom>
          <a:noFill/>
        </p:spPr>
        <p:txBody>
          <a:bodyPr wrap="square" rtlCol="0">
            <a:spAutoFit/>
          </a:bodyPr>
          <a:lstStyle/>
          <a:p>
            <a:r>
              <a:rPr lang="en-US" sz="2400" b="1" dirty="0" smtClean="0"/>
              <a:t>		    Accessing Reports in GAPS</a:t>
            </a:r>
            <a:endParaRPr lang="en-US" sz="2400" b="1"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836" t="9544" r="15836" b="47324"/>
          <a:stretch/>
        </p:blipFill>
        <p:spPr bwMode="auto">
          <a:xfrm>
            <a:off x="368358" y="1447799"/>
            <a:ext cx="8369559" cy="2958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11019" y="914400"/>
            <a:ext cx="8369559" cy="646331"/>
          </a:xfrm>
          <a:prstGeom prst="rect">
            <a:avLst/>
          </a:prstGeom>
          <a:noFill/>
        </p:spPr>
        <p:txBody>
          <a:bodyPr wrap="square" rtlCol="0">
            <a:spAutoFit/>
          </a:bodyPr>
          <a:lstStyle/>
          <a:p>
            <a:r>
              <a:rPr lang="en-US" b="1" dirty="0" smtClean="0"/>
              <a:t>To view Budget Status</a:t>
            </a:r>
          </a:p>
          <a:p>
            <a:endParaRPr lang="en-US" dirty="0"/>
          </a:p>
        </p:txBody>
      </p:sp>
      <p:sp>
        <p:nvSpPr>
          <p:cNvPr id="7" name="Down Arrow 6"/>
          <p:cNvSpPr/>
          <p:nvPr/>
        </p:nvSpPr>
        <p:spPr>
          <a:xfrm rot="11447871">
            <a:off x="360913" y="3424027"/>
            <a:ext cx="169945" cy="12959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41026" y="4784786"/>
            <a:ext cx="2730774" cy="369332"/>
          </a:xfrm>
          <a:prstGeom prst="rect">
            <a:avLst/>
          </a:prstGeom>
          <a:noFill/>
        </p:spPr>
        <p:txBody>
          <a:bodyPr wrap="square" rtlCol="0">
            <a:spAutoFit/>
          </a:bodyPr>
          <a:lstStyle/>
          <a:p>
            <a:r>
              <a:rPr lang="en-US" dirty="0" smtClean="0"/>
              <a:t>  3)  Select Budget Report  </a:t>
            </a:r>
            <a:endParaRPr lang="en-US" dirty="0"/>
          </a:p>
        </p:txBody>
      </p:sp>
      <p:sp>
        <p:nvSpPr>
          <p:cNvPr id="9" name="Rounded Rectangle 8"/>
          <p:cNvSpPr/>
          <p:nvPr/>
        </p:nvSpPr>
        <p:spPr>
          <a:xfrm>
            <a:off x="241026" y="4724400"/>
            <a:ext cx="2730774"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own Arrow 9"/>
          <p:cNvSpPr/>
          <p:nvPr/>
        </p:nvSpPr>
        <p:spPr>
          <a:xfrm rot="11319899">
            <a:off x="7109598" y="2668742"/>
            <a:ext cx="228600" cy="2241554"/>
          </a:xfrm>
          <a:prstGeom prst="downArrow">
            <a:avLst>
              <a:gd name="adj1" fmla="val 3769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p:cNvSpPr/>
          <p:nvPr/>
        </p:nvSpPr>
        <p:spPr>
          <a:xfrm>
            <a:off x="5181600" y="4914724"/>
            <a:ext cx="3429000" cy="17908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5334000" y="5105400"/>
            <a:ext cx="3124200" cy="1754326"/>
          </a:xfrm>
          <a:prstGeom prst="rect">
            <a:avLst/>
          </a:prstGeom>
          <a:noFill/>
        </p:spPr>
        <p:txBody>
          <a:bodyPr wrap="square" rtlCol="0">
            <a:spAutoFit/>
          </a:bodyPr>
          <a:lstStyle/>
          <a:p>
            <a:r>
              <a:rPr lang="en-US" dirty="0" smtClean="0"/>
              <a:t>Your screen will look a little different.  However, you will choose the </a:t>
            </a:r>
          </a:p>
          <a:p>
            <a:pPr marL="342900" indent="-342900">
              <a:buAutoNum type="arabicParenR"/>
            </a:pPr>
            <a:r>
              <a:rPr lang="en-US" dirty="0" smtClean="0"/>
              <a:t>Admin Tab and then Go To</a:t>
            </a:r>
          </a:p>
          <a:p>
            <a:pPr marL="342900" indent="-342900">
              <a:buAutoNum type="arabicParenR"/>
            </a:pPr>
            <a:r>
              <a:rPr lang="en-US" dirty="0" smtClean="0"/>
              <a:t>Reports Tab</a:t>
            </a:r>
          </a:p>
          <a:p>
            <a:endParaRPr lang="en-US" dirty="0"/>
          </a:p>
        </p:txBody>
      </p:sp>
      <p:sp>
        <p:nvSpPr>
          <p:cNvPr id="13" name="Down Arrow 12"/>
          <p:cNvSpPr/>
          <p:nvPr/>
        </p:nvSpPr>
        <p:spPr>
          <a:xfrm rot="7124597">
            <a:off x="3093122" y="2014448"/>
            <a:ext cx="168084" cy="4535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5619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4449" t="10065" r="16458" b="4158"/>
          <a:stretch/>
        </p:blipFill>
        <p:spPr bwMode="auto">
          <a:xfrm>
            <a:off x="609600" y="1600200"/>
            <a:ext cx="7848600"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09600" y="457200"/>
            <a:ext cx="8001000" cy="461665"/>
          </a:xfrm>
          <a:prstGeom prst="rect">
            <a:avLst/>
          </a:prstGeom>
          <a:noFill/>
        </p:spPr>
        <p:txBody>
          <a:bodyPr wrap="square" rtlCol="0">
            <a:spAutoFit/>
          </a:bodyPr>
          <a:lstStyle/>
          <a:p>
            <a:r>
              <a:rPr lang="en-US" sz="2400" b="1" dirty="0" smtClean="0"/>
              <a:t>                       Accessing Reports in GAPS (cont’d)</a:t>
            </a:r>
            <a:endParaRPr lang="en-US" sz="2400" dirty="0"/>
          </a:p>
        </p:txBody>
      </p:sp>
      <p:sp>
        <p:nvSpPr>
          <p:cNvPr id="6" name="TextBox 5"/>
          <p:cNvSpPr txBox="1"/>
          <p:nvPr/>
        </p:nvSpPr>
        <p:spPr>
          <a:xfrm>
            <a:off x="609600" y="1219200"/>
            <a:ext cx="7848600" cy="369332"/>
          </a:xfrm>
          <a:prstGeom prst="rect">
            <a:avLst/>
          </a:prstGeom>
          <a:noFill/>
        </p:spPr>
        <p:txBody>
          <a:bodyPr wrap="square" rtlCol="0">
            <a:spAutoFit/>
          </a:bodyPr>
          <a:lstStyle/>
          <a:p>
            <a:r>
              <a:rPr lang="en-US" dirty="0" smtClean="0"/>
              <a:t>To check status of a budget </a:t>
            </a:r>
            <a:endParaRPr lang="en-US" dirty="0"/>
          </a:p>
        </p:txBody>
      </p:sp>
    </p:spTree>
    <p:extLst>
      <p:ext uri="{BB962C8B-B14F-4D97-AF65-F5344CB8AC3E}">
        <p14:creationId xmlns:p14="http://schemas.microsoft.com/office/powerpoint/2010/main" val="1260960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169" t="9251" r="1888" b="14558"/>
          <a:stretch/>
        </p:blipFill>
        <p:spPr bwMode="auto">
          <a:xfrm>
            <a:off x="587721" y="1264193"/>
            <a:ext cx="8277808" cy="5225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33400" y="457200"/>
            <a:ext cx="8001000" cy="461665"/>
          </a:xfrm>
          <a:prstGeom prst="rect">
            <a:avLst/>
          </a:prstGeom>
          <a:noFill/>
        </p:spPr>
        <p:txBody>
          <a:bodyPr wrap="square" rtlCol="0">
            <a:spAutoFit/>
          </a:bodyPr>
          <a:lstStyle/>
          <a:p>
            <a:r>
              <a:rPr lang="en-US" b="1" dirty="0" smtClean="0"/>
              <a:t>		</a:t>
            </a:r>
            <a:r>
              <a:rPr lang="en-US" sz="2400" b="1" dirty="0" smtClean="0"/>
              <a:t>Accessing Reports in GAPS (cont’d)</a:t>
            </a:r>
            <a:endParaRPr lang="en-US" sz="2400" dirty="0"/>
          </a:p>
        </p:txBody>
      </p:sp>
      <p:sp>
        <p:nvSpPr>
          <p:cNvPr id="3" name="Rounded Rectangle 2"/>
          <p:cNvSpPr/>
          <p:nvPr/>
        </p:nvSpPr>
        <p:spPr>
          <a:xfrm>
            <a:off x="6705600" y="2819400"/>
            <a:ext cx="16764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6934088" y="2694915"/>
            <a:ext cx="1676400" cy="1200329"/>
          </a:xfrm>
          <a:prstGeom prst="rect">
            <a:avLst/>
          </a:prstGeom>
          <a:noFill/>
        </p:spPr>
        <p:txBody>
          <a:bodyPr wrap="square" rtlCol="0">
            <a:spAutoFit/>
          </a:bodyPr>
          <a:lstStyle/>
          <a:p>
            <a:endParaRPr lang="en-US" dirty="0" smtClean="0"/>
          </a:p>
          <a:p>
            <a:r>
              <a:rPr lang="en-US" b="1" dirty="0" smtClean="0"/>
              <a:t>Select Sub</a:t>
            </a:r>
          </a:p>
          <a:p>
            <a:r>
              <a:rPr lang="en-US" b="1" dirty="0" smtClean="0"/>
              <a:t>Grant Title</a:t>
            </a:r>
          </a:p>
          <a:p>
            <a:endParaRPr lang="en-US" dirty="0"/>
          </a:p>
        </p:txBody>
      </p:sp>
      <p:sp>
        <p:nvSpPr>
          <p:cNvPr id="5" name="Down Arrow 4"/>
          <p:cNvSpPr/>
          <p:nvPr/>
        </p:nvSpPr>
        <p:spPr>
          <a:xfrm rot="8197106">
            <a:off x="6561620" y="2145912"/>
            <a:ext cx="219104" cy="6787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2819400" y="3276600"/>
            <a:ext cx="3352800" cy="1200329"/>
          </a:xfrm>
          <a:prstGeom prst="rect">
            <a:avLst/>
          </a:prstGeom>
          <a:noFill/>
        </p:spPr>
        <p:txBody>
          <a:bodyPr wrap="square" rtlCol="0">
            <a:spAutoFit/>
          </a:bodyPr>
          <a:lstStyle/>
          <a:p>
            <a:endParaRPr lang="en-US" dirty="0" smtClean="0"/>
          </a:p>
          <a:p>
            <a:r>
              <a:rPr lang="en-US" b="1" dirty="0" smtClean="0"/>
              <a:t>Select Budget Details to see approval status by line</a:t>
            </a:r>
          </a:p>
          <a:p>
            <a:endParaRPr lang="en-US" dirty="0"/>
          </a:p>
        </p:txBody>
      </p:sp>
      <p:sp>
        <p:nvSpPr>
          <p:cNvPr id="7" name="Rounded Rectangle 6"/>
          <p:cNvSpPr/>
          <p:nvPr/>
        </p:nvSpPr>
        <p:spPr>
          <a:xfrm>
            <a:off x="2743200" y="3604991"/>
            <a:ext cx="2895600" cy="5860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Down Arrow 7"/>
          <p:cNvSpPr/>
          <p:nvPr/>
        </p:nvSpPr>
        <p:spPr>
          <a:xfrm rot="7221427">
            <a:off x="2464825" y="3437199"/>
            <a:ext cx="122286" cy="5421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09078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6719" y="381000"/>
            <a:ext cx="7010400" cy="738664"/>
          </a:xfrm>
          <a:prstGeom prst="rect">
            <a:avLst/>
          </a:prstGeom>
          <a:noFill/>
        </p:spPr>
        <p:txBody>
          <a:bodyPr wrap="square" rtlCol="0">
            <a:spAutoFit/>
          </a:bodyPr>
          <a:lstStyle/>
          <a:p>
            <a:r>
              <a:rPr lang="en-US" sz="2400" b="1" dirty="0" smtClean="0"/>
              <a:t>	       Accessing Reports in GAPS (cont’d)</a:t>
            </a:r>
            <a:endParaRPr lang="en-US" sz="2400" dirty="0" smtClean="0"/>
          </a:p>
          <a:p>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024" t="9322" r="15466" b="9039"/>
          <a:stretch/>
        </p:blipFill>
        <p:spPr bwMode="auto">
          <a:xfrm>
            <a:off x="473045" y="1227500"/>
            <a:ext cx="8077200" cy="5275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2438400" y="3352800"/>
            <a:ext cx="52578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2514600" y="3352800"/>
            <a:ext cx="5105400" cy="923330"/>
          </a:xfrm>
          <a:prstGeom prst="rect">
            <a:avLst/>
          </a:prstGeom>
          <a:noFill/>
        </p:spPr>
        <p:txBody>
          <a:bodyPr wrap="square" rtlCol="0">
            <a:spAutoFit/>
          </a:bodyPr>
          <a:lstStyle/>
          <a:p>
            <a:r>
              <a:rPr lang="en-US" b="1" dirty="0" smtClean="0"/>
              <a:t>For Budget Reports, you’ll have to click on the </a:t>
            </a:r>
          </a:p>
          <a:p>
            <a:r>
              <a:rPr lang="en-US" b="1" dirty="0" smtClean="0"/>
              <a:t>Button for Inactivated Sub grants if the grant is no longer in an active award status</a:t>
            </a:r>
            <a:endParaRPr lang="en-US" b="1" dirty="0"/>
          </a:p>
        </p:txBody>
      </p:sp>
      <p:sp>
        <p:nvSpPr>
          <p:cNvPr id="6" name="Down Arrow 5"/>
          <p:cNvSpPr/>
          <p:nvPr/>
        </p:nvSpPr>
        <p:spPr>
          <a:xfrm rot="3043798">
            <a:off x="2131565" y="3710963"/>
            <a:ext cx="262849" cy="382985"/>
          </a:xfrm>
          <a:prstGeom prst="downArrow">
            <a:avLst>
              <a:gd name="adj1" fmla="val 50000"/>
              <a:gd name="adj2" fmla="val 513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04012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304799"/>
            <a:ext cx="7848600" cy="738664"/>
          </a:xfrm>
          <a:prstGeom prst="rect">
            <a:avLst/>
          </a:prstGeom>
          <a:noFill/>
        </p:spPr>
        <p:txBody>
          <a:bodyPr wrap="square" rtlCol="0">
            <a:spAutoFit/>
          </a:bodyPr>
          <a:lstStyle/>
          <a:p>
            <a:r>
              <a:rPr lang="en-US" sz="2400" b="1" dirty="0" smtClean="0"/>
              <a:t>		Accessing Reports in GAPS (cont’d)</a:t>
            </a:r>
            <a:endParaRPr lang="en-US" sz="2400" dirty="0" smtClean="0"/>
          </a:p>
          <a:p>
            <a:endParaRPr lang="en-US" dirty="0"/>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6296" t="9830" r="16741" b="1122"/>
          <a:stretch/>
        </p:blipFill>
        <p:spPr bwMode="auto">
          <a:xfrm>
            <a:off x="533400" y="1043463"/>
            <a:ext cx="7848600" cy="487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819400" y="2819400"/>
            <a:ext cx="4572000" cy="646331"/>
          </a:xfrm>
          <a:prstGeom prst="rect">
            <a:avLst/>
          </a:prstGeom>
          <a:noFill/>
        </p:spPr>
        <p:txBody>
          <a:bodyPr wrap="square" rtlCol="0">
            <a:spAutoFit/>
          </a:bodyPr>
          <a:lstStyle/>
          <a:p>
            <a:r>
              <a:rPr lang="en-US" b="1" dirty="0" smtClean="0"/>
              <a:t>Expenditure reports are accessed by going back to Reports Tab</a:t>
            </a:r>
            <a:endParaRPr lang="en-US" b="1" dirty="0"/>
          </a:p>
        </p:txBody>
      </p:sp>
      <p:sp>
        <p:nvSpPr>
          <p:cNvPr id="5" name="Rounded Rectangle 4"/>
          <p:cNvSpPr/>
          <p:nvPr/>
        </p:nvSpPr>
        <p:spPr>
          <a:xfrm>
            <a:off x="2743200" y="2819400"/>
            <a:ext cx="4648200" cy="6635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Down Arrow 5"/>
          <p:cNvSpPr/>
          <p:nvPr/>
        </p:nvSpPr>
        <p:spPr>
          <a:xfrm rot="7212197">
            <a:off x="2187019" y="2597401"/>
            <a:ext cx="277413" cy="8247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74369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228600"/>
            <a:ext cx="8153400" cy="5724644"/>
          </a:xfrm>
          <a:prstGeom prst="rect">
            <a:avLst/>
          </a:prstGeom>
          <a:noFill/>
        </p:spPr>
        <p:txBody>
          <a:bodyPr wrap="square" rtlCol="0">
            <a:spAutoFit/>
          </a:bodyPr>
          <a:lstStyle/>
          <a:p>
            <a:r>
              <a:rPr lang="en-US" sz="2400" b="1" dirty="0" smtClean="0"/>
              <a:t>		    FUTURE QUESTIONS/ISSUES</a:t>
            </a:r>
          </a:p>
          <a:p>
            <a:endParaRPr lang="en-US" dirty="0" smtClean="0"/>
          </a:p>
          <a:p>
            <a:endParaRPr lang="en-US" dirty="0"/>
          </a:p>
          <a:p>
            <a:r>
              <a:rPr lang="en-US" dirty="0" smtClean="0"/>
              <a:t>Questions related to </a:t>
            </a:r>
            <a:r>
              <a:rPr lang="en-US" b="1" dirty="0" smtClean="0"/>
              <a:t>Budget/Budget Amendment Status </a:t>
            </a:r>
            <a:r>
              <a:rPr lang="en-US" dirty="0" smtClean="0"/>
              <a:t>need to go to the specific SCDE Program Office – Grants Accounting Staff can’t approve or return these items</a:t>
            </a:r>
          </a:p>
          <a:p>
            <a:endParaRPr lang="en-US" dirty="0"/>
          </a:p>
          <a:p>
            <a:r>
              <a:rPr lang="en-US" dirty="0" smtClean="0"/>
              <a:t>Questions related to </a:t>
            </a:r>
            <a:r>
              <a:rPr lang="en-US" b="1" dirty="0" smtClean="0"/>
              <a:t>Expenditures/Expenditures Refunds Status </a:t>
            </a:r>
            <a:r>
              <a:rPr lang="en-US" dirty="0" smtClean="0"/>
              <a:t>need to be sent to the SCDE Grants Accounting Office at </a:t>
            </a:r>
            <a:r>
              <a:rPr lang="en-US" dirty="0" smtClean="0">
                <a:hlinkClick r:id="rId2"/>
              </a:rPr>
              <a:t>grantsaccounting@ed.sc.gov</a:t>
            </a:r>
            <a:r>
              <a:rPr lang="en-US" dirty="0" smtClean="0"/>
              <a:t>.</a:t>
            </a:r>
          </a:p>
          <a:p>
            <a:endParaRPr lang="en-US" dirty="0"/>
          </a:p>
          <a:p>
            <a:r>
              <a:rPr lang="en-US" dirty="0" smtClean="0"/>
              <a:t>GAPS issues should be explained and screenshots taken of each step being taken and sent to the Grants Accounting Office at </a:t>
            </a:r>
            <a:r>
              <a:rPr lang="en-US" dirty="0" smtClean="0">
                <a:hlinkClick r:id="rId2"/>
              </a:rPr>
              <a:t>grantsaccounting@ed.sc.gov</a:t>
            </a:r>
            <a:endParaRPr lang="en-US" dirty="0" smtClean="0"/>
          </a:p>
          <a:p>
            <a:endParaRPr lang="en-US" dirty="0"/>
          </a:p>
          <a:p>
            <a:r>
              <a:rPr lang="en-US" dirty="0" smtClean="0"/>
              <a:t>You’re always welcome to copy the assigned Grants Accountant on these email submissions.  However, the grants email box is monitored all day and chances are you’ll hear back from someone more quickly when your question is submitted through this box.  Also, this allows us to maintain a tracking system so we can watch for potential issues affecting multiple users so we can begin trouble shooting the issue.  </a:t>
            </a:r>
          </a:p>
          <a:p>
            <a:endParaRPr lang="en-US" dirty="0"/>
          </a:p>
          <a:p>
            <a:endParaRPr lang="en-US" dirty="0"/>
          </a:p>
        </p:txBody>
      </p:sp>
    </p:spTree>
    <p:extLst>
      <p:ext uri="{BB962C8B-B14F-4D97-AF65-F5344CB8AC3E}">
        <p14:creationId xmlns:p14="http://schemas.microsoft.com/office/powerpoint/2010/main" val="15377629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TotalTime>
  <Words>110</Words>
  <Application>Microsoft Office PowerPoint</Application>
  <PresentationFormat>On-screen Show (4:3)</PresentationFormat>
  <Paragraphs>80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SCDE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Grants Accounting and GAPS</dc:title>
  <dc:subject>Grants Accounting and GAPS</dc:subject>
  <dc:creator>Grants Accounting Section</dc:creator>
  <cp:keywords>grants accounting GAPS Title I coordinator quarterly expenditure reporting amendments federal obligation budget compliance deadline submission  </cp:keywords>
  <cp:lastModifiedBy>Moss, Kimberly S</cp:lastModifiedBy>
  <cp:revision>21</cp:revision>
  <cp:lastPrinted>2016-08-23T22:38:44Z</cp:lastPrinted>
  <dcterms:created xsi:type="dcterms:W3CDTF">2016-08-23T20:04:59Z</dcterms:created>
  <dcterms:modified xsi:type="dcterms:W3CDTF">2016-08-29T15:01:53Z</dcterms:modified>
</cp:coreProperties>
</file>